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8"/>
  </p:notesMasterIdLst>
  <p:handoutMasterIdLst>
    <p:handoutMasterId r:id="rId29"/>
  </p:handoutMasterIdLst>
  <p:sldIdLst>
    <p:sldId id="256" r:id="rId5"/>
    <p:sldId id="15519" r:id="rId6"/>
    <p:sldId id="15525" r:id="rId7"/>
    <p:sldId id="15526" r:id="rId8"/>
    <p:sldId id="15488" r:id="rId9"/>
    <p:sldId id="15524" r:id="rId10"/>
    <p:sldId id="15523" r:id="rId11"/>
    <p:sldId id="15504" r:id="rId12"/>
    <p:sldId id="15484" r:id="rId13"/>
    <p:sldId id="282" r:id="rId14"/>
    <p:sldId id="15487" r:id="rId15"/>
    <p:sldId id="15506" r:id="rId16"/>
    <p:sldId id="15527" r:id="rId17"/>
    <p:sldId id="15500" r:id="rId18"/>
    <p:sldId id="15529" r:id="rId19"/>
    <p:sldId id="15509" r:id="rId20"/>
    <p:sldId id="15531" r:id="rId21"/>
    <p:sldId id="342" r:id="rId22"/>
    <p:sldId id="891" r:id="rId23"/>
    <p:sldId id="15533" r:id="rId24"/>
    <p:sldId id="15532" r:id="rId25"/>
    <p:sldId id="15534" r:id="rId26"/>
    <p:sldId id="389" r:id="rId27"/>
  </p:sldIdLst>
  <p:sldSz cx="9144000" cy="5715000" type="screen16x10"/>
  <p:notesSz cx="6858000" cy="9144000"/>
  <p:defaultTextStyle>
    <a:defPPr>
      <a:defRPr lang="en-US"/>
    </a:defPPr>
    <a:lvl1pPr marL="0" algn="l" defTabSz="67552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1pPr>
    <a:lvl2pPr marL="337765" algn="l" defTabSz="67552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2pPr>
    <a:lvl3pPr marL="675527" algn="l" defTabSz="67552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3pPr>
    <a:lvl4pPr marL="1013291" algn="l" defTabSz="67552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4pPr>
    <a:lvl5pPr marL="1351056" algn="l" defTabSz="67552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5pPr>
    <a:lvl6pPr marL="1688821" algn="l" defTabSz="67552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6pPr>
    <a:lvl7pPr marL="2026583" algn="l" defTabSz="67552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7pPr>
    <a:lvl8pPr marL="2364347" algn="l" defTabSz="67552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8pPr>
    <a:lvl9pPr marL="2702112" algn="l" defTabSz="67552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5" autoAdjust="0"/>
    <p:restoredTop sz="92041" autoAdjust="0"/>
  </p:normalViewPr>
  <p:slideViewPr>
    <p:cSldViewPr snapToGrid="0">
      <p:cViewPr varScale="1">
        <p:scale>
          <a:sx n="141" d="100"/>
          <a:sy n="141" d="100"/>
        </p:scale>
        <p:origin x="1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397B-E399-2B4F-84D2-2B122321A903}" type="datetimeFigureOut">
              <a:rPr lang="en-US" smtClean="0"/>
              <a:t>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FD643-D3E3-8943-B78C-225B874B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3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4E39-387D-2544-B9E3-D2EB10FAC2C3}" type="datetimeFigureOut">
              <a:rPr lang="en-US" smtClean="0"/>
              <a:t>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A1FA0-0373-9A4A-B075-4C168D43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6165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1pPr>
    <a:lvl2pPr marL="433083" algn="l" defTabSz="866165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2pPr>
    <a:lvl3pPr marL="866165" algn="l" defTabSz="866165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3pPr>
    <a:lvl4pPr marL="1299248" algn="l" defTabSz="866165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4pPr>
    <a:lvl5pPr marL="1732331" algn="l" defTabSz="866165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5pPr>
    <a:lvl6pPr marL="2165414" algn="l" defTabSz="866165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6pPr>
    <a:lvl7pPr marL="2598497" algn="l" defTabSz="866165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7pPr>
    <a:lvl8pPr marL="3031579" algn="l" defTabSz="866165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8pPr>
    <a:lvl9pPr marL="3464662" algn="l" defTabSz="866165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A1FA0-0373-9A4A-B075-4C168D43B7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A1FA0-0373-9A4A-B075-4C168D43B7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8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A1FA0-0373-9A4A-B075-4C168D43B7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8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57351" y="4235726"/>
            <a:ext cx="4561840" cy="1014941"/>
          </a:xfrm>
        </p:spPr>
        <p:txBody>
          <a:bodyPr anchor="t" anchorCtr="0">
            <a:noAutofit/>
          </a:bodyPr>
          <a:lstStyle>
            <a:lvl1pPr algn="l">
              <a:defRPr sz="2689" b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your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048" y="2886030"/>
            <a:ext cx="2491277" cy="292833"/>
          </a:xfrm>
        </p:spPr>
        <p:txBody>
          <a:bodyPr>
            <a:noAutofit/>
          </a:bodyPr>
          <a:lstStyle>
            <a:lvl1pPr marL="0" indent="0">
              <a:buNone/>
              <a:defRPr sz="138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049" y="309438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049" y="331202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209" userDrawn="1">
          <p15:clr>
            <a:srgbClr val="FBAE40"/>
          </p15:clr>
        </p15:guide>
        <p15:guide id="4" pos="54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34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63"/>
            <a:ext cx="7886700" cy="1134797"/>
          </a:xfrm>
        </p:spPr>
        <p:txBody>
          <a:bodyPr/>
          <a:lstStyle>
            <a:lvl1pPr marL="0" indent="0">
              <a:buNone/>
              <a:defRPr sz="1383">
                <a:solidFill>
                  <a:schemeClr val="tx1">
                    <a:tint val="75000"/>
                  </a:schemeClr>
                </a:solidFill>
              </a:defRPr>
            </a:lvl1pPr>
            <a:lvl2pPr marL="263436" indent="0">
              <a:buNone/>
              <a:defRPr sz="1153">
                <a:solidFill>
                  <a:schemeClr val="tx1">
                    <a:tint val="75000"/>
                  </a:schemeClr>
                </a:solidFill>
              </a:defRPr>
            </a:lvl2pPr>
            <a:lvl3pPr marL="526870" indent="0">
              <a:buNone/>
              <a:defRPr sz="1037">
                <a:solidFill>
                  <a:schemeClr val="tx1">
                    <a:tint val="75000"/>
                  </a:schemeClr>
                </a:solidFill>
              </a:defRPr>
            </a:lvl3pPr>
            <a:lvl4pPr marL="790307" indent="0">
              <a:buNone/>
              <a:defRPr sz="922">
                <a:solidFill>
                  <a:schemeClr val="tx1">
                    <a:tint val="75000"/>
                  </a:schemeClr>
                </a:solidFill>
              </a:defRPr>
            </a:lvl4pPr>
            <a:lvl5pPr marL="1053742" indent="0">
              <a:buNone/>
              <a:defRPr sz="922">
                <a:solidFill>
                  <a:schemeClr val="tx1">
                    <a:tint val="75000"/>
                  </a:schemeClr>
                </a:solidFill>
              </a:defRPr>
            </a:lvl5pPr>
            <a:lvl6pPr marL="1317177" indent="0">
              <a:buNone/>
              <a:defRPr sz="922">
                <a:solidFill>
                  <a:schemeClr val="tx1">
                    <a:tint val="75000"/>
                  </a:schemeClr>
                </a:solidFill>
              </a:defRPr>
            </a:lvl6pPr>
            <a:lvl7pPr marL="1580610" indent="0">
              <a:buNone/>
              <a:defRPr sz="922">
                <a:solidFill>
                  <a:schemeClr val="tx1">
                    <a:tint val="75000"/>
                  </a:schemeClr>
                </a:solidFill>
              </a:defRPr>
            </a:lvl7pPr>
            <a:lvl8pPr marL="1844047" indent="0">
              <a:buNone/>
              <a:defRPr sz="922">
                <a:solidFill>
                  <a:schemeClr val="tx1">
                    <a:tint val="75000"/>
                  </a:schemeClr>
                </a:solidFill>
              </a:defRPr>
            </a:lvl8pPr>
            <a:lvl9pPr marL="2107482" indent="0">
              <a:buNone/>
              <a:defRPr sz="9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521364"/>
            <a:ext cx="3886200" cy="34379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521364"/>
            <a:ext cx="3886200" cy="34379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400976"/>
            <a:ext cx="3868340" cy="686593"/>
          </a:xfrm>
        </p:spPr>
        <p:txBody>
          <a:bodyPr anchor="b"/>
          <a:lstStyle>
            <a:lvl1pPr marL="0" indent="0">
              <a:buNone/>
              <a:defRPr sz="1383" b="1"/>
            </a:lvl1pPr>
            <a:lvl2pPr marL="263436" indent="0">
              <a:buNone/>
              <a:defRPr sz="1153" b="1"/>
            </a:lvl2pPr>
            <a:lvl3pPr marL="526870" indent="0">
              <a:buNone/>
              <a:defRPr sz="1037" b="1"/>
            </a:lvl3pPr>
            <a:lvl4pPr marL="790307" indent="0">
              <a:buNone/>
              <a:defRPr sz="922" b="1"/>
            </a:lvl4pPr>
            <a:lvl5pPr marL="1053742" indent="0">
              <a:buNone/>
              <a:defRPr sz="922" b="1"/>
            </a:lvl5pPr>
            <a:lvl6pPr marL="1317177" indent="0">
              <a:buNone/>
              <a:defRPr sz="922" b="1"/>
            </a:lvl6pPr>
            <a:lvl7pPr marL="1580610" indent="0">
              <a:buNone/>
              <a:defRPr sz="922" b="1"/>
            </a:lvl7pPr>
            <a:lvl8pPr marL="1844047" indent="0">
              <a:buNone/>
              <a:defRPr sz="922" b="1"/>
            </a:lvl8pPr>
            <a:lvl9pPr marL="2107482" indent="0">
              <a:buNone/>
              <a:defRPr sz="9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2087566"/>
            <a:ext cx="3868340" cy="287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400976"/>
            <a:ext cx="3887392" cy="686593"/>
          </a:xfrm>
        </p:spPr>
        <p:txBody>
          <a:bodyPr anchor="b"/>
          <a:lstStyle>
            <a:lvl1pPr marL="0" indent="0">
              <a:buNone/>
              <a:defRPr sz="1383" b="1"/>
            </a:lvl1pPr>
            <a:lvl2pPr marL="263436" indent="0">
              <a:buNone/>
              <a:defRPr sz="1153" b="1"/>
            </a:lvl2pPr>
            <a:lvl3pPr marL="526870" indent="0">
              <a:buNone/>
              <a:defRPr sz="1037" b="1"/>
            </a:lvl3pPr>
            <a:lvl4pPr marL="790307" indent="0">
              <a:buNone/>
              <a:defRPr sz="922" b="1"/>
            </a:lvl4pPr>
            <a:lvl5pPr marL="1053742" indent="0">
              <a:buNone/>
              <a:defRPr sz="922" b="1"/>
            </a:lvl5pPr>
            <a:lvl6pPr marL="1317177" indent="0">
              <a:buNone/>
              <a:defRPr sz="922" b="1"/>
            </a:lvl6pPr>
            <a:lvl7pPr marL="1580610" indent="0">
              <a:buNone/>
              <a:defRPr sz="922" b="1"/>
            </a:lvl7pPr>
            <a:lvl8pPr marL="1844047" indent="0">
              <a:buNone/>
              <a:defRPr sz="922" b="1"/>
            </a:lvl8pPr>
            <a:lvl9pPr marL="2107482" indent="0">
              <a:buNone/>
              <a:defRPr sz="9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087566"/>
            <a:ext cx="3887392" cy="287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duction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04272"/>
            <a:ext cx="7886700" cy="2380872"/>
          </a:xfrm>
        </p:spPr>
        <p:txBody>
          <a:bodyPr anchor="t" anchorCtr="0">
            <a:normAutofit/>
          </a:bodyPr>
          <a:lstStyle>
            <a:lvl1pPr>
              <a:defRPr sz="307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81000"/>
            <a:ext cx="2949178" cy="1333500"/>
          </a:xfrm>
        </p:spPr>
        <p:txBody>
          <a:bodyPr anchor="b"/>
          <a:lstStyle>
            <a:lvl1pPr>
              <a:defRPr sz="1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5" y="822856"/>
            <a:ext cx="4629150" cy="4136496"/>
          </a:xfrm>
        </p:spPr>
        <p:txBody>
          <a:bodyPr/>
          <a:lstStyle>
            <a:lvl1pPr>
              <a:defRPr sz="1844"/>
            </a:lvl1pPr>
            <a:lvl2pPr>
              <a:defRPr sz="1614"/>
            </a:lvl2pPr>
            <a:lvl3pPr>
              <a:defRPr sz="1383"/>
            </a:lvl3pPr>
            <a:lvl4pPr>
              <a:defRPr sz="1153"/>
            </a:lvl4pPr>
            <a:lvl5pPr>
              <a:defRPr sz="1153"/>
            </a:lvl5pPr>
            <a:lvl6pPr>
              <a:defRPr sz="1153"/>
            </a:lvl6pPr>
            <a:lvl7pPr>
              <a:defRPr sz="1153"/>
            </a:lvl7pPr>
            <a:lvl8pPr>
              <a:defRPr sz="1153"/>
            </a:lvl8pPr>
            <a:lvl9pPr>
              <a:defRPr sz="11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714501"/>
            <a:ext cx="2949178" cy="3244850"/>
          </a:xfrm>
        </p:spPr>
        <p:txBody>
          <a:bodyPr/>
          <a:lstStyle>
            <a:lvl1pPr marL="0" indent="0">
              <a:buNone/>
              <a:defRPr sz="922"/>
            </a:lvl1pPr>
            <a:lvl2pPr marL="263436" indent="0">
              <a:buNone/>
              <a:defRPr sz="807"/>
            </a:lvl2pPr>
            <a:lvl3pPr marL="526870" indent="0">
              <a:buNone/>
              <a:defRPr sz="692"/>
            </a:lvl3pPr>
            <a:lvl4pPr marL="790307" indent="0">
              <a:buNone/>
              <a:defRPr sz="576"/>
            </a:lvl4pPr>
            <a:lvl5pPr marL="1053742" indent="0">
              <a:buNone/>
              <a:defRPr sz="576"/>
            </a:lvl5pPr>
            <a:lvl6pPr marL="1317177" indent="0">
              <a:buNone/>
              <a:defRPr sz="576"/>
            </a:lvl6pPr>
            <a:lvl7pPr marL="1580610" indent="0">
              <a:buNone/>
              <a:defRPr sz="576"/>
            </a:lvl7pPr>
            <a:lvl8pPr marL="1844047" indent="0">
              <a:buNone/>
              <a:defRPr sz="576"/>
            </a:lvl8pPr>
            <a:lvl9pPr marL="2107482" indent="0">
              <a:buNone/>
              <a:defRPr sz="5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81000"/>
            <a:ext cx="2949178" cy="1333500"/>
          </a:xfrm>
        </p:spPr>
        <p:txBody>
          <a:bodyPr anchor="b"/>
          <a:lstStyle>
            <a:lvl1pPr>
              <a:defRPr sz="1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5" y="822856"/>
            <a:ext cx="4629150" cy="4136496"/>
          </a:xfrm>
        </p:spPr>
        <p:txBody>
          <a:bodyPr anchor="t"/>
          <a:lstStyle>
            <a:lvl1pPr marL="0" indent="0">
              <a:buNone/>
              <a:defRPr sz="1844"/>
            </a:lvl1pPr>
            <a:lvl2pPr marL="263436" indent="0">
              <a:buNone/>
              <a:defRPr sz="1614"/>
            </a:lvl2pPr>
            <a:lvl3pPr marL="526870" indent="0">
              <a:buNone/>
              <a:defRPr sz="1383"/>
            </a:lvl3pPr>
            <a:lvl4pPr marL="790307" indent="0">
              <a:buNone/>
              <a:defRPr sz="1153"/>
            </a:lvl4pPr>
            <a:lvl5pPr marL="1053742" indent="0">
              <a:buNone/>
              <a:defRPr sz="1153"/>
            </a:lvl5pPr>
            <a:lvl6pPr marL="1317177" indent="0">
              <a:buNone/>
              <a:defRPr sz="1153"/>
            </a:lvl6pPr>
            <a:lvl7pPr marL="1580610" indent="0">
              <a:buNone/>
              <a:defRPr sz="1153"/>
            </a:lvl7pPr>
            <a:lvl8pPr marL="1844047" indent="0">
              <a:buNone/>
              <a:defRPr sz="1153"/>
            </a:lvl8pPr>
            <a:lvl9pPr marL="2107482" indent="0">
              <a:buNone/>
              <a:defRPr sz="115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714501"/>
            <a:ext cx="2949178" cy="3244850"/>
          </a:xfrm>
        </p:spPr>
        <p:txBody>
          <a:bodyPr/>
          <a:lstStyle>
            <a:lvl1pPr marL="0" indent="0">
              <a:buNone/>
              <a:defRPr sz="922"/>
            </a:lvl1pPr>
            <a:lvl2pPr marL="263436" indent="0">
              <a:buNone/>
              <a:defRPr sz="807"/>
            </a:lvl2pPr>
            <a:lvl3pPr marL="526870" indent="0">
              <a:buNone/>
              <a:defRPr sz="692"/>
            </a:lvl3pPr>
            <a:lvl4pPr marL="790307" indent="0">
              <a:buNone/>
              <a:defRPr sz="576"/>
            </a:lvl4pPr>
            <a:lvl5pPr marL="1053742" indent="0">
              <a:buNone/>
              <a:defRPr sz="576"/>
            </a:lvl5pPr>
            <a:lvl6pPr marL="1317177" indent="0">
              <a:buNone/>
              <a:defRPr sz="576"/>
            </a:lvl6pPr>
            <a:lvl7pPr marL="1580610" indent="0">
              <a:buNone/>
              <a:defRPr sz="576"/>
            </a:lvl7pPr>
            <a:lvl8pPr marL="1844047" indent="0">
              <a:buNone/>
              <a:defRPr sz="576"/>
            </a:lvl8pPr>
            <a:lvl9pPr marL="2107482" indent="0">
              <a:buNone/>
              <a:defRPr sz="5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hallenger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57350" y="4235726"/>
            <a:ext cx="4561838" cy="1014941"/>
          </a:xfrm>
        </p:spPr>
        <p:txBody>
          <a:bodyPr anchor="t" anchorCtr="0">
            <a:noAutofit/>
          </a:bodyPr>
          <a:lstStyle>
            <a:lvl1pPr algn="l">
              <a:defRPr sz="2689" b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your 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048" y="2886030"/>
            <a:ext cx="2491277" cy="292833"/>
          </a:xfrm>
        </p:spPr>
        <p:txBody>
          <a:bodyPr>
            <a:noAutofit/>
          </a:bodyPr>
          <a:lstStyle>
            <a:lvl1pPr marL="0" indent="0">
              <a:buNone/>
              <a:defRPr sz="138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049" y="309438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049" y="331202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9" userDrawn="1">
          <p15:clr>
            <a:srgbClr val="FBAE40"/>
          </p15:clr>
        </p15:guide>
        <p15:guide id="2" pos="54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304282"/>
            <a:ext cx="1971676" cy="46550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82"/>
            <a:ext cx="5800726" cy="46550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utcom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3"/>
            <a:ext cx="7886700" cy="1104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14361" y="1612682"/>
            <a:ext cx="7143369" cy="64017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757728" y="1605431"/>
            <a:ext cx="749808" cy="64743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1"/>
          </p:nvPr>
        </p:nvSpPr>
        <p:spPr>
          <a:xfrm>
            <a:off x="614361" y="2338396"/>
            <a:ext cx="7143369" cy="64017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57728" y="2331148"/>
            <a:ext cx="749808" cy="6474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2"/>
          </p:nvPr>
        </p:nvSpPr>
        <p:spPr>
          <a:xfrm>
            <a:off x="614361" y="3064110"/>
            <a:ext cx="7143369" cy="64017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57726" y="3056853"/>
            <a:ext cx="749808" cy="64743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/>
          </p:nvPr>
        </p:nvSpPr>
        <p:spPr>
          <a:xfrm>
            <a:off x="614361" y="3797082"/>
            <a:ext cx="7143369" cy="64017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57726" y="3789826"/>
            <a:ext cx="749808" cy="6474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1" name="Rectangle 10"/>
          <p:cNvSpPr/>
          <p:nvPr userDrawn="1"/>
        </p:nvSpPr>
        <p:spPr>
          <a:xfrm>
            <a:off x="7757728" y="1605431"/>
            <a:ext cx="749808" cy="64743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2" name="Rectangle 11"/>
          <p:cNvSpPr/>
          <p:nvPr userDrawn="1"/>
        </p:nvSpPr>
        <p:spPr>
          <a:xfrm>
            <a:off x="7757728" y="2331148"/>
            <a:ext cx="749808" cy="6474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3" name="Rectangle 12"/>
          <p:cNvSpPr/>
          <p:nvPr userDrawn="1"/>
        </p:nvSpPr>
        <p:spPr>
          <a:xfrm>
            <a:off x="7757726" y="3056853"/>
            <a:ext cx="749808" cy="64743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4" name="Rectangle 13"/>
          <p:cNvSpPr/>
          <p:nvPr userDrawn="1"/>
        </p:nvSpPr>
        <p:spPr>
          <a:xfrm>
            <a:off x="7757726" y="3789826"/>
            <a:ext cx="749808" cy="6474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648749"/>
            <a:ext cx="7886700" cy="255314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28650" y="4441722"/>
            <a:ext cx="468000" cy="396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6" name="Rectangle 5"/>
          <p:cNvSpPr/>
          <p:nvPr/>
        </p:nvSpPr>
        <p:spPr>
          <a:xfrm>
            <a:off x="1191988" y="4441722"/>
            <a:ext cx="468000" cy="39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7" name="Rectangle 6"/>
          <p:cNvSpPr/>
          <p:nvPr/>
        </p:nvSpPr>
        <p:spPr>
          <a:xfrm>
            <a:off x="1755324" y="4441722"/>
            <a:ext cx="468000" cy="396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8" name="Rectangle 7"/>
          <p:cNvSpPr/>
          <p:nvPr/>
        </p:nvSpPr>
        <p:spPr>
          <a:xfrm>
            <a:off x="2318662" y="4441722"/>
            <a:ext cx="468000" cy="3960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9" name="Rectangle 8"/>
          <p:cNvSpPr/>
          <p:nvPr userDrawn="1"/>
        </p:nvSpPr>
        <p:spPr>
          <a:xfrm>
            <a:off x="628650" y="4441722"/>
            <a:ext cx="468000" cy="396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0" name="Rectangle 9"/>
          <p:cNvSpPr/>
          <p:nvPr userDrawn="1"/>
        </p:nvSpPr>
        <p:spPr>
          <a:xfrm>
            <a:off x="1191988" y="4441722"/>
            <a:ext cx="468000" cy="39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1" name="Rectangle 10"/>
          <p:cNvSpPr/>
          <p:nvPr userDrawn="1"/>
        </p:nvSpPr>
        <p:spPr>
          <a:xfrm>
            <a:off x="1755324" y="4441722"/>
            <a:ext cx="468000" cy="396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2" name="Rectangle 11"/>
          <p:cNvSpPr/>
          <p:nvPr userDrawn="1"/>
        </p:nvSpPr>
        <p:spPr>
          <a:xfrm>
            <a:off x="2318662" y="4441722"/>
            <a:ext cx="468000" cy="3960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62" userDrawn="1">
          <p15:clr>
            <a:srgbClr val="FBAE40"/>
          </p15:clr>
        </p15:guide>
        <p15:guide id="4" pos="288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 1 slid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294970"/>
            <a:ext cx="7886700" cy="39309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1188" y="4473127"/>
            <a:ext cx="468000" cy="396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9" name="Rectangle 8"/>
          <p:cNvSpPr/>
          <p:nvPr/>
        </p:nvSpPr>
        <p:spPr>
          <a:xfrm>
            <a:off x="1191211" y="4513902"/>
            <a:ext cx="331863" cy="2808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0" name="Rectangle 9"/>
          <p:cNvSpPr/>
          <p:nvPr/>
        </p:nvSpPr>
        <p:spPr>
          <a:xfrm>
            <a:off x="1605193" y="4513902"/>
            <a:ext cx="331863" cy="28080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1" name="Rectangle 10"/>
          <p:cNvSpPr/>
          <p:nvPr/>
        </p:nvSpPr>
        <p:spPr>
          <a:xfrm>
            <a:off x="2019175" y="4513902"/>
            <a:ext cx="331863" cy="2808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7" name="Rectangle 6"/>
          <p:cNvSpPr/>
          <p:nvPr userDrawn="1"/>
        </p:nvSpPr>
        <p:spPr>
          <a:xfrm>
            <a:off x="611188" y="4473127"/>
            <a:ext cx="468000" cy="396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2" name="Rectangle 11"/>
          <p:cNvSpPr/>
          <p:nvPr userDrawn="1"/>
        </p:nvSpPr>
        <p:spPr>
          <a:xfrm>
            <a:off x="1191211" y="4513902"/>
            <a:ext cx="331863" cy="2808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3" name="Rectangle 12"/>
          <p:cNvSpPr/>
          <p:nvPr userDrawn="1"/>
        </p:nvSpPr>
        <p:spPr>
          <a:xfrm>
            <a:off x="1605193" y="4513902"/>
            <a:ext cx="331863" cy="28080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4" name="Rectangle 13"/>
          <p:cNvSpPr/>
          <p:nvPr userDrawn="1"/>
        </p:nvSpPr>
        <p:spPr>
          <a:xfrm>
            <a:off x="2019175" y="4513902"/>
            <a:ext cx="331863" cy="2808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62" userDrawn="1">
          <p15:clr>
            <a:srgbClr val="FBAE40"/>
          </p15:clr>
        </p15:guide>
        <p15:guide id="4" pos="288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 2 slid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607594"/>
            <a:ext cx="7886700" cy="26183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89"/>
            <a:ext cx="7886700" cy="110463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1188" y="4521371"/>
            <a:ext cx="331201" cy="280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8" name="Rectangle 17"/>
          <p:cNvSpPr/>
          <p:nvPr/>
        </p:nvSpPr>
        <p:spPr>
          <a:xfrm>
            <a:off x="1634427" y="4521373"/>
            <a:ext cx="331863" cy="28080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9" name="Rectangle 18"/>
          <p:cNvSpPr/>
          <p:nvPr/>
        </p:nvSpPr>
        <p:spPr>
          <a:xfrm>
            <a:off x="2033895" y="4521373"/>
            <a:ext cx="331863" cy="2808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20" name="Rectangle 19"/>
          <p:cNvSpPr/>
          <p:nvPr/>
        </p:nvSpPr>
        <p:spPr>
          <a:xfrm>
            <a:off x="1054404" y="4480599"/>
            <a:ext cx="468000" cy="39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8" name="Rectangle 7"/>
          <p:cNvSpPr/>
          <p:nvPr userDrawn="1"/>
        </p:nvSpPr>
        <p:spPr>
          <a:xfrm>
            <a:off x="611188" y="4521389"/>
            <a:ext cx="331201" cy="280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9" name="Rectangle 8"/>
          <p:cNvSpPr/>
          <p:nvPr userDrawn="1"/>
        </p:nvSpPr>
        <p:spPr>
          <a:xfrm>
            <a:off x="1634427" y="4521373"/>
            <a:ext cx="331863" cy="28080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0" name="Rectangle 9"/>
          <p:cNvSpPr/>
          <p:nvPr userDrawn="1"/>
        </p:nvSpPr>
        <p:spPr>
          <a:xfrm>
            <a:off x="2033895" y="4521373"/>
            <a:ext cx="331863" cy="2808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1" name="Rectangle 10"/>
          <p:cNvSpPr/>
          <p:nvPr userDrawn="1"/>
        </p:nvSpPr>
        <p:spPr>
          <a:xfrm>
            <a:off x="1054404" y="4480599"/>
            <a:ext cx="468000" cy="39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026" userDrawn="1">
          <p15:clr>
            <a:srgbClr val="FBAE40"/>
          </p15:clr>
        </p15:guide>
        <p15:guide id="4" pos="38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 3 slid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607577"/>
            <a:ext cx="7886700" cy="26183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188" y="4521389"/>
            <a:ext cx="331201" cy="280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6" name="Rectangle 5"/>
          <p:cNvSpPr/>
          <p:nvPr/>
        </p:nvSpPr>
        <p:spPr>
          <a:xfrm>
            <a:off x="1473589" y="4480616"/>
            <a:ext cx="456301" cy="396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7" name="Rectangle 6"/>
          <p:cNvSpPr/>
          <p:nvPr/>
        </p:nvSpPr>
        <p:spPr>
          <a:xfrm>
            <a:off x="2027390" y="4521390"/>
            <a:ext cx="331863" cy="2808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8" name="Rectangle 7"/>
          <p:cNvSpPr/>
          <p:nvPr/>
        </p:nvSpPr>
        <p:spPr>
          <a:xfrm>
            <a:off x="1032523" y="4521391"/>
            <a:ext cx="331863" cy="2808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9" name="Rectangle 8"/>
          <p:cNvSpPr/>
          <p:nvPr userDrawn="1"/>
        </p:nvSpPr>
        <p:spPr>
          <a:xfrm>
            <a:off x="611188" y="4521389"/>
            <a:ext cx="331201" cy="280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0" name="Rectangle 9"/>
          <p:cNvSpPr/>
          <p:nvPr userDrawn="1"/>
        </p:nvSpPr>
        <p:spPr>
          <a:xfrm>
            <a:off x="1473589" y="4480616"/>
            <a:ext cx="456301" cy="396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1" name="Rectangle 10"/>
          <p:cNvSpPr/>
          <p:nvPr userDrawn="1"/>
        </p:nvSpPr>
        <p:spPr>
          <a:xfrm>
            <a:off x="2027390" y="4521390"/>
            <a:ext cx="331863" cy="2808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2" name="Rectangle 11"/>
          <p:cNvSpPr/>
          <p:nvPr userDrawn="1"/>
        </p:nvSpPr>
        <p:spPr>
          <a:xfrm>
            <a:off x="1032523" y="4521391"/>
            <a:ext cx="331863" cy="2808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026" userDrawn="1">
          <p15:clr>
            <a:srgbClr val="FBAE40"/>
          </p15:clr>
        </p15:guide>
        <p15:guide id="4" pos="38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 4 slid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607595"/>
            <a:ext cx="7886700" cy="258183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89"/>
            <a:ext cx="7886700" cy="110463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188" y="4521370"/>
            <a:ext cx="331201" cy="280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6" name="Rectangle 5"/>
          <p:cNvSpPr/>
          <p:nvPr/>
        </p:nvSpPr>
        <p:spPr>
          <a:xfrm>
            <a:off x="1032523" y="4521372"/>
            <a:ext cx="331863" cy="2808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7" name="Rectangle 6"/>
          <p:cNvSpPr/>
          <p:nvPr/>
        </p:nvSpPr>
        <p:spPr>
          <a:xfrm>
            <a:off x="1876507" y="4485088"/>
            <a:ext cx="456301" cy="38610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8" name="Rectangle 7"/>
          <p:cNvSpPr/>
          <p:nvPr/>
        </p:nvSpPr>
        <p:spPr>
          <a:xfrm>
            <a:off x="1461580" y="4521372"/>
            <a:ext cx="331863" cy="28080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9" name="Rectangle 8"/>
          <p:cNvSpPr/>
          <p:nvPr userDrawn="1"/>
        </p:nvSpPr>
        <p:spPr>
          <a:xfrm>
            <a:off x="611188" y="4521387"/>
            <a:ext cx="331201" cy="280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0" name="Rectangle 9"/>
          <p:cNvSpPr/>
          <p:nvPr userDrawn="1"/>
        </p:nvSpPr>
        <p:spPr>
          <a:xfrm>
            <a:off x="1032523" y="4521390"/>
            <a:ext cx="331863" cy="2808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1" name="Rectangle 10"/>
          <p:cNvSpPr/>
          <p:nvPr userDrawn="1"/>
        </p:nvSpPr>
        <p:spPr>
          <a:xfrm>
            <a:off x="1876507" y="4485088"/>
            <a:ext cx="456301" cy="38610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2" name="Rectangle 11"/>
          <p:cNvSpPr/>
          <p:nvPr userDrawn="1"/>
        </p:nvSpPr>
        <p:spPr>
          <a:xfrm>
            <a:off x="1461580" y="4521390"/>
            <a:ext cx="331863" cy="28080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026" userDrawn="1">
          <p15:clr>
            <a:srgbClr val="FBAE40"/>
          </p15:clr>
        </p15:guide>
        <p15:guide id="4" pos="3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304273"/>
            <a:ext cx="7886700" cy="110400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614361" y="1612682"/>
            <a:ext cx="7143369" cy="64017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1"/>
          </p:nvPr>
        </p:nvSpPr>
        <p:spPr>
          <a:xfrm>
            <a:off x="614361" y="2338396"/>
            <a:ext cx="7143369" cy="64017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2"/>
          </p:nvPr>
        </p:nvSpPr>
        <p:spPr>
          <a:xfrm>
            <a:off x="614361" y="3064110"/>
            <a:ext cx="7143369" cy="64017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614361" y="3797082"/>
            <a:ext cx="7143369" cy="64017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757728" y="1605431"/>
            <a:ext cx="749808" cy="64743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9" name="Rectangle 8"/>
          <p:cNvSpPr/>
          <p:nvPr userDrawn="1"/>
        </p:nvSpPr>
        <p:spPr>
          <a:xfrm>
            <a:off x="7757728" y="2331148"/>
            <a:ext cx="749808" cy="6474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0" name="Rectangle 9"/>
          <p:cNvSpPr/>
          <p:nvPr userDrawn="1"/>
        </p:nvSpPr>
        <p:spPr>
          <a:xfrm>
            <a:off x="7757726" y="3056853"/>
            <a:ext cx="749808" cy="64743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11" name="Rectangle 10"/>
          <p:cNvSpPr/>
          <p:nvPr userDrawn="1"/>
        </p:nvSpPr>
        <p:spPr>
          <a:xfrm>
            <a:off x="7757726" y="3789826"/>
            <a:ext cx="749808" cy="6474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  <p:extLst>
      <p:ext uri="{BB962C8B-B14F-4D97-AF65-F5344CB8AC3E}">
        <p14:creationId xmlns:p14="http://schemas.microsoft.com/office/powerpoint/2010/main" val="292518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648749"/>
            <a:ext cx="7886700" cy="255314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28650" y="4441722"/>
            <a:ext cx="468000" cy="396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6" name="Rectangle 5"/>
          <p:cNvSpPr/>
          <p:nvPr userDrawn="1"/>
        </p:nvSpPr>
        <p:spPr>
          <a:xfrm>
            <a:off x="1191988" y="4441722"/>
            <a:ext cx="468000" cy="39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7" name="Rectangle 6"/>
          <p:cNvSpPr/>
          <p:nvPr userDrawn="1"/>
        </p:nvSpPr>
        <p:spPr>
          <a:xfrm>
            <a:off x="1755324" y="4441722"/>
            <a:ext cx="468000" cy="396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8" name="Rectangle 7"/>
          <p:cNvSpPr/>
          <p:nvPr userDrawn="1"/>
        </p:nvSpPr>
        <p:spPr>
          <a:xfrm>
            <a:off x="2318662" y="4441722"/>
            <a:ext cx="468000" cy="3960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  <p:extLst>
      <p:ext uri="{BB962C8B-B14F-4D97-AF65-F5344CB8AC3E}">
        <p14:creationId xmlns:p14="http://schemas.microsoft.com/office/powerpoint/2010/main" val="676738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294970"/>
            <a:ext cx="7886700" cy="393095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11188" y="4473127"/>
            <a:ext cx="468000" cy="396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5" name="Rectangle 4"/>
          <p:cNvSpPr/>
          <p:nvPr userDrawn="1"/>
        </p:nvSpPr>
        <p:spPr>
          <a:xfrm>
            <a:off x="1191211" y="4513902"/>
            <a:ext cx="331863" cy="2808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6" name="Rectangle 5"/>
          <p:cNvSpPr/>
          <p:nvPr userDrawn="1"/>
        </p:nvSpPr>
        <p:spPr>
          <a:xfrm>
            <a:off x="1605193" y="4513902"/>
            <a:ext cx="331863" cy="28080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7" name="Rectangle 6"/>
          <p:cNvSpPr/>
          <p:nvPr userDrawn="1"/>
        </p:nvSpPr>
        <p:spPr>
          <a:xfrm>
            <a:off x="2019175" y="4513902"/>
            <a:ext cx="331863" cy="2808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  <p:extLst>
      <p:ext uri="{BB962C8B-B14F-4D97-AF65-F5344CB8AC3E}">
        <p14:creationId xmlns:p14="http://schemas.microsoft.com/office/powerpoint/2010/main" val="122875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nstantly Curio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57348" y="4235726"/>
            <a:ext cx="4519930" cy="1014941"/>
          </a:xfrm>
        </p:spPr>
        <p:txBody>
          <a:bodyPr anchor="t" anchorCtr="0">
            <a:noAutofit/>
          </a:bodyPr>
          <a:lstStyle>
            <a:lvl1pPr algn="l">
              <a:defRPr sz="2689" b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your 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048" y="2886030"/>
            <a:ext cx="2491277" cy="292833"/>
          </a:xfrm>
        </p:spPr>
        <p:txBody>
          <a:bodyPr>
            <a:noAutofit/>
          </a:bodyPr>
          <a:lstStyle>
            <a:lvl1pPr marL="0" indent="0">
              <a:buNone/>
              <a:defRPr sz="138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049" y="309438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049" y="331202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9" userDrawn="1">
          <p15:clr>
            <a:srgbClr val="FBAE40"/>
          </p15:clr>
        </p15:guide>
        <p15:guide id="2" pos="546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607594"/>
            <a:ext cx="7886700" cy="261835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04289"/>
            <a:ext cx="7886700" cy="110463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11188" y="4521389"/>
            <a:ext cx="331201" cy="280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6" name="Rectangle 5"/>
          <p:cNvSpPr/>
          <p:nvPr userDrawn="1"/>
        </p:nvSpPr>
        <p:spPr>
          <a:xfrm>
            <a:off x="1634427" y="4521373"/>
            <a:ext cx="331863" cy="28080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7" name="Rectangle 6"/>
          <p:cNvSpPr/>
          <p:nvPr userDrawn="1"/>
        </p:nvSpPr>
        <p:spPr>
          <a:xfrm>
            <a:off x="2033895" y="4521373"/>
            <a:ext cx="331863" cy="2808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8" name="Rectangle 7"/>
          <p:cNvSpPr/>
          <p:nvPr userDrawn="1"/>
        </p:nvSpPr>
        <p:spPr>
          <a:xfrm>
            <a:off x="1054404" y="4480599"/>
            <a:ext cx="468000" cy="39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  <p:extLst>
      <p:ext uri="{BB962C8B-B14F-4D97-AF65-F5344CB8AC3E}">
        <p14:creationId xmlns:p14="http://schemas.microsoft.com/office/powerpoint/2010/main" val="288708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607577"/>
            <a:ext cx="7886700" cy="261835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11188" y="4521389"/>
            <a:ext cx="331201" cy="280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6" name="Rectangle 5"/>
          <p:cNvSpPr/>
          <p:nvPr userDrawn="1"/>
        </p:nvSpPr>
        <p:spPr>
          <a:xfrm>
            <a:off x="1473589" y="4480616"/>
            <a:ext cx="456301" cy="396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7" name="Rectangle 6"/>
          <p:cNvSpPr/>
          <p:nvPr userDrawn="1"/>
        </p:nvSpPr>
        <p:spPr>
          <a:xfrm>
            <a:off x="2027390" y="4521390"/>
            <a:ext cx="331863" cy="2808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8" name="Rectangle 7"/>
          <p:cNvSpPr/>
          <p:nvPr userDrawn="1"/>
        </p:nvSpPr>
        <p:spPr>
          <a:xfrm>
            <a:off x="1032523" y="4521391"/>
            <a:ext cx="331863" cy="2808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  <p:extLst>
      <p:ext uri="{BB962C8B-B14F-4D97-AF65-F5344CB8AC3E}">
        <p14:creationId xmlns:p14="http://schemas.microsoft.com/office/powerpoint/2010/main" val="1519721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607595"/>
            <a:ext cx="7886700" cy="2581839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04289"/>
            <a:ext cx="7886700" cy="110463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11188" y="4521387"/>
            <a:ext cx="331201" cy="280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6" name="Rectangle 5"/>
          <p:cNvSpPr/>
          <p:nvPr userDrawn="1"/>
        </p:nvSpPr>
        <p:spPr>
          <a:xfrm>
            <a:off x="1032523" y="4521390"/>
            <a:ext cx="331863" cy="2808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7" name="Rectangle 6"/>
          <p:cNvSpPr/>
          <p:nvPr userDrawn="1"/>
        </p:nvSpPr>
        <p:spPr>
          <a:xfrm>
            <a:off x="1876507" y="4485088"/>
            <a:ext cx="456301" cy="38610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  <p:sp>
        <p:nvSpPr>
          <p:cNvPr id="8" name="Rectangle 7"/>
          <p:cNvSpPr/>
          <p:nvPr userDrawn="1"/>
        </p:nvSpPr>
        <p:spPr>
          <a:xfrm>
            <a:off x="1461580" y="4521390"/>
            <a:ext cx="331863" cy="28080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3"/>
          </a:p>
        </p:txBody>
      </p:sp>
    </p:spTree>
    <p:extLst>
      <p:ext uri="{BB962C8B-B14F-4D97-AF65-F5344CB8AC3E}">
        <p14:creationId xmlns:p14="http://schemas.microsoft.com/office/powerpoint/2010/main" val="914305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5" y="1714501"/>
            <a:ext cx="4629150" cy="3244850"/>
          </a:xfrm>
        </p:spPr>
        <p:txBody>
          <a:bodyPr anchor="t"/>
          <a:lstStyle>
            <a:lvl1pPr marL="0" indent="0">
              <a:buNone/>
              <a:defRPr sz="2459"/>
            </a:lvl1pPr>
            <a:lvl2pPr marL="351239" indent="0">
              <a:buNone/>
              <a:defRPr sz="2151"/>
            </a:lvl2pPr>
            <a:lvl3pPr marL="702477" indent="0">
              <a:buNone/>
              <a:defRPr sz="1844"/>
            </a:lvl3pPr>
            <a:lvl4pPr marL="1053715" indent="0">
              <a:buNone/>
              <a:defRPr sz="1537"/>
            </a:lvl4pPr>
            <a:lvl5pPr marL="1404953" indent="0">
              <a:buNone/>
              <a:defRPr sz="1537"/>
            </a:lvl5pPr>
            <a:lvl6pPr marL="1756189" indent="0">
              <a:buNone/>
              <a:defRPr sz="1537"/>
            </a:lvl6pPr>
            <a:lvl7pPr marL="2107429" indent="0">
              <a:buNone/>
              <a:defRPr sz="1537"/>
            </a:lvl7pPr>
            <a:lvl8pPr marL="2458667" indent="0">
              <a:buNone/>
              <a:defRPr sz="1537"/>
            </a:lvl8pPr>
            <a:lvl9pPr marL="2809905" indent="0">
              <a:buNone/>
              <a:defRPr sz="153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714501"/>
            <a:ext cx="2949178" cy="3244850"/>
          </a:xfrm>
        </p:spPr>
        <p:txBody>
          <a:bodyPr/>
          <a:lstStyle>
            <a:lvl1pPr marL="0" indent="0">
              <a:buNone/>
              <a:defRPr sz="1229"/>
            </a:lvl1pPr>
            <a:lvl2pPr marL="351239" indent="0">
              <a:buNone/>
              <a:defRPr sz="1076"/>
            </a:lvl2pPr>
            <a:lvl3pPr marL="702477" indent="0">
              <a:buNone/>
              <a:defRPr sz="922"/>
            </a:lvl3pPr>
            <a:lvl4pPr marL="1053715" indent="0">
              <a:buNone/>
              <a:defRPr sz="769"/>
            </a:lvl4pPr>
            <a:lvl5pPr marL="1404953" indent="0">
              <a:buNone/>
              <a:defRPr sz="769"/>
            </a:lvl5pPr>
            <a:lvl6pPr marL="1756189" indent="0">
              <a:buNone/>
              <a:defRPr sz="769"/>
            </a:lvl6pPr>
            <a:lvl7pPr marL="2107429" indent="0">
              <a:buNone/>
              <a:defRPr sz="769"/>
            </a:lvl7pPr>
            <a:lvl8pPr marL="2458667" indent="0">
              <a:buNone/>
              <a:defRPr sz="769"/>
            </a:lvl8pPr>
            <a:lvl9pPr marL="2809905" indent="0">
              <a:buNone/>
              <a:defRPr sz="7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294969"/>
            <a:ext cx="7886700" cy="437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800" userDrawn="1">
          <p15:clr>
            <a:srgbClr val="FBAE40"/>
          </p15:clr>
        </p15:guide>
        <p15:guide id="4" pos="2881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7">
            <a:extLst>
              <a:ext uri="{FF2B5EF4-FFF2-40B4-BE49-F238E27FC236}">
                <a16:creationId xmlns:a16="http://schemas.microsoft.com/office/drawing/2014/main" id="{7EB96DCA-DB5E-4F42-AB46-39BBB3F75E3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900489" y="4921250"/>
            <a:ext cx="1343026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81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95496-D90A-5241-B60E-580EB0DB4D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6499" y="-293689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692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39687"/>
            <a:ext cx="8424000" cy="900000"/>
          </a:xfrm>
        </p:spPr>
        <p:txBody>
          <a:bodyPr/>
          <a:lstStyle>
            <a:lvl1pPr algn="ctr">
              <a:defRPr sz="219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2" y="2040000"/>
            <a:ext cx="6858001" cy="1950000"/>
          </a:xfrm>
        </p:spPr>
        <p:txBody>
          <a:bodyPr anchor="ctr"/>
          <a:lstStyle>
            <a:lvl1pPr marL="0" indent="0" algn="ctr">
              <a:buNone/>
              <a:defRPr sz="1383">
                <a:solidFill>
                  <a:schemeClr val="tx2"/>
                </a:solidFill>
              </a:defRPr>
            </a:lvl1pPr>
            <a:lvl2pPr marL="263436" indent="0" algn="ctr">
              <a:buNone/>
              <a:defRPr sz="1153"/>
            </a:lvl2pPr>
            <a:lvl3pPr marL="526870" indent="0" algn="ctr">
              <a:buNone/>
              <a:defRPr sz="1037"/>
            </a:lvl3pPr>
            <a:lvl4pPr marL="790307" indent="0" algn="ctr">
              <a:buNone/>
              <a:defRPr sz="922"/>
            </a:lvl4pPr>
            <a:lvl5pPr marL="1053742" indent="0" algn="ctr">
              <a:buNone/>
              <a:defRPr sz="922"/>
            </a:lvl5pPr>
            <a:lvl6pPr marL="1317177" indent="0" algn="ctr">
              <a:buNone/>
              <a:defRPr sz="922"/>
            </a:lvl6pPr>
            <a:lvl7pPr marL="1580610" indent="0" algn="ctr">
              <a:buNone/>
              <a:defRPr sz="922"/>
            </a:lvl7pPr>
            <a:lvl8pPr marL="1844047" indent="0" algn="ctr">
              <a:buNone/>
              <a:defRPr sz="922"/>
            </a:lvl8pPr>
            <a:lvl9pPr marL="2107482" indent="0" algn="ctr">
              <a:buNone/>
              <a:defRPr sz="922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0535FD-7DCB-4C4B-8812-FF91422DA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07497" y="1230315"/>
            <a:ext cx="3529013" cy="210344"/>
          </a:xfrm>
          <a:prstGeom prst="rect">
            <a:avLst/>
          </a:prstGeom>
        </p:spPr>
        <p:txBody>
          <a:bodyPr anchor="t" anchorCtr="0"/>
          <a:lstStyle>
            <a:lvl1pPr algn="ctr">
              <a:defRPr sz="576" cap="all" spc="47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642B45-B803-5A44-941B-E031D9659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3622" y="5445522"/>
            <a:ext cx="360760" cy="142713"/>
          </a:xfrm>
        </p:spPr>
        <p:txBody>
          <a:bodyPr/>
          <a:lstStyle>
            <a:lvl1pPr>
              <a:defRPr sz="807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429072-0B2C-E645-9BA5-EAA3B948256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241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4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1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1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5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0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5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ame Changer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57351" y="4235726"/>
            <a:ext cx="4561840" cy="1014941"/>
          </a:xfrm>
        </p:spPr>
        <p:txBody>
          <a:bodyPr anchor="t" anchorCtr="0">
            <a:noAutofit/>
          </a:bodyPr>
          <a:lstStyle>
            <a:lvl1pPr algn="l">
              <a:defRPr sz="2689" b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your 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048" y="2886030"/>
            <a:ext cx="2491277" cy="292833"/>
          </a:xfrm>
        </p:spPr>
        <p:txBody>
          <a:bodyPr>
            <a:noAutofit/>
          </a:bodyPr>
          <a:lstStyle>
            <a:lvl1pPr marL="0" indent="0">
              <a:buNone/>
              <a:defRPr sz="138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049" y="309438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049" y="331202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9" userDrawn="1">
          <p15:clr>
            <a:srgbClr val="FBAE40"/>
          </p15:clr>
        </p15:guide>
        <p15:guide id="2" pos="54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lobal Citize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57351" y="4235726"/>
            <a:ext cx="4561840" cy="1014941"/>
          </a:xfrm>
        </p:spPr>
        <p:txBody>
          <a:bodyPr anchor="t" anchorCtr="0">
            <a:noAutofit/>
          </a:bodyPr>
          <a:lstStyle>
            <a:lvl1pPr algn="l">
              <a:defRPr sz="2689" b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your 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048" y="2886030"/>
            <a:ext cx="2491277" cy="292833"/>
          </a:xfrm>
        </p:spPr>
        <p:txBody>
          <a:bodyPr>
            <a:noAutofit/>
          </a:bodyPr>
          <a:lstStyle>
            <a:lvl1pPr marL="0" indent="0">
              <a:buNone/>
              <a:defRPr sz="138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049" y="309438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049" y="331202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9" userDrawn="1">
          <p15:clr>
            <a:srgbClr val="FBAE40"/>
          </p15:clr>
        </p15:guide>
        <p15:guide id="2" pos="54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tellectually Restles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57351" y="4235726"/>
            <a:ext cx="4561840" cy="1014941"/>
          </a:xfrm>
        </p:spPr>
        <p:txBody>
          <a:bodyPr anchor="t" anchorCtr="0">
            <a:noAutofit/>
          </a:bodyPr>
          <a:lstStyle>
            <a:lvl1pPr algn="l">
              <a:defRPr sz="2689" b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your 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048" y="2886030"/>
            <a:ext cx="2491277" cy="292833"/>
          </a:xfrm>
        </p:spPr>
        <p:txBody>
          <a:bodyPr>
            <a:noAutofit/>
          </a:bodyPr>
          <a:lstStyle>
            <a:lvl1pPr marL="0" indent="0">
              <a:buNone/>
              <a:defRPr sz="138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049" y="309438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049" y="331202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9" userDrawn="1">
          <p15:clr>
            <a:srgbClr val="FBAE40"/>
          </p15:clr>
        </p15:guide>
        <p15:guide id="2" pos="54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en Mind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57351" y="4235726"/>
            <a:ext cx="4561840" cy="1014941"/>
          </a:xfrm>
        </p:spPr>
        <p:txBody>
          <a:bodyPr anchor="t" anchorCtr="0">
            <a:noAutofit/>
          </a:bodyPr>
          <a:lstStyle>
            <a:lvl1pPr algn="l">
              <a:defRPr sz="2689" b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your 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048" y="2886030"/>
            <a:ext cx="2491277" cy="292833"/>
          </a:xfrm>
        </p:spPr>
        <p:txBody>
          <a:bodyPr>
            <a:noAutofit/>
          </a:bodyPr>
          <a:lstStyle>
            <a:lvl1pPr marL="0" indent="0">
              <a:buNone/>
              <a:defRPr sz="138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049" y="309438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049" y="331202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9" userDrawn="1">
          <p15:clr>
            <a:srgbClr val="FBAE40"/>
          </p15:clr>
        </p15:guide>
        <p15:guide id="2" pos="549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oblem Solver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57351" y="4235726"/>
            <a:ext cx="4523115" cy="1014941"/>
          </a:xfrm>
        </p:spPr>
        <p:txBody>
          <a:bodyPr anchor="t" anchorCtr="0">
            <a:noAutofit/>
          </a:bodyPr>
          <a:lstStyle>
            <a:lvl1pPr algn="l">
              <a:defRPr sz="2689" b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your 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048" y="2886030"/>
            <a:ext cx="2491277" cy="292833"/>
          </a:xfrm>
        </p:spPr>
        <p:txBody>
          <a:bodyPr>
            <a:noAutofit/>
          </a:bodyPr>
          <a:lstStyle>
            <a:lvl1pPr marL="0" indent="0">
              <a:buNone/>
              <a:defRPr sz="138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049" y="309438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049" y="331202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9" userDrawn="1">
          <p15:clr>
            <a:srgbClr val="FBAE40"/>
          </p15:clr>
        </p15:guide>
        <p15:guide id="2" pos="54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orld Clas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57351" y="4235726"/>
            <a:ext cx="4561840" cy="1014941"/>
          </a:xfrm>
        </p:spPr>
        <p:txBody>
          <a:bodyPr anchor="t" anchorCtr="0">
            <a:noAutofit/>
          </a:bodyPr>
          <a:lstStyle>
            <a:lvl1pPr algn="l">
              <a:defRPr sz="2689" b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your title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048" y="2886030"/>
            <a:ext cx="2491277" cy="292833"/>
          </a:xfrm>
        </p:spPr>
        <p:txBody>
          <a:bodyPr>
            <a:noAutofit/>
          </a:bodyPr>
          <a:lstStyle>
            <a:lvl1pPr marL="0" indent="0">
              <a:buNone/>
              <a:defRPr sz="138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049" y="309438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049" y="3312020"/>
            <a:ext cx="2491276" cy="292833"/>
          </a:xfrm>
        </p:spPr>
        <p:txBody>
          <a:bodyPr>
            <a:noAutofit/>
          </a:bodyPr>
          <a:lstStyle>
            <a:lvl1pPr marL="0" indent="0">
              <a:buNone/>
              <a:defRPr sz="1383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9" userDrawn="1">
          <p15:clr>
            <a:srgbClr val="FBAE40"/>
          </p15:clr>
        </p15:guide>
        <p15:guide id="2" pos="54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5"/>
            <a:ext cx="7886700" cy="343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41" r:id="rId33"/>
    <p:sldLayoutId id="2147483742" r:id="rId34"/>
    <p:sldLayoutId id="2147483743" r:id="rId35"/>
    <p:sldLayoutId id="2147483750" r:id="rId36"/>
    <p:sldLayoutId id="2147483751" r:id="rId37"/>
  </p:sldLayoutIdLst>
  <p:txStyles>
    <p:titleStyle>
      <a:lvl1pPr algn="l" defTabSz="526870" rtl="0" eaLnBrk="1" latinLnBrk="0" hangingPunct="1">
        <a:lnSpc>
          <a:spcPct val="90000"/>
        </a:lnSpc>
        <a:spcBef>
          <a:spcPct val="0"/>
        </a:spcBef>
        <a:buNone/>
        <a:defRPr sz="2306" b="1" i="0" kern="1200" baseline="0">
          <a:solidFill>
            <a:schemeClr val="accent1">
              <a:lumMod val="50000"/>
            </a:schemeClr>
          </a:solidFill>
          <a:latin typeface="Calibri" charset="0"/>
          <a:ea typeface="+mj-ea"/>
          <a:cs typeface="+mj-cs"/>
        </a:defRPr>
      </a:lvl1pPr>
    </p:titleStyle>
    <p:bodyStyle>
      <a:lvl1pPr marL="131719" indent="-131719" algn="l" defTabSz="526870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1614" kern="1200">
          <a:solidFill>
            <a:schemeClr val="tx1"/>
          </a:solidFill>
          <a:latin typeface="+mn-lt"/>
          <a:ea typeface="+mn-ea"/>
          <a:cs typeface="+mn-cs"/>
        </a:defRPr>
      </a:lvl1pPr>
      <a:lvl2pPr marL="395153" indent="-131719" algn="l" defTabSz="526870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383" kern="1200">
          <a:solidFill>
            <a:schemeClr val="tx1"/>
          </a:solidFill>
          <a:latin typeface="+mn-lt"/>
          <a:ea typeface="+mn-ea"/>
          <a:cs typeface="+mn-cs"/>
        </a:defRPr>
      </a:lvl2pPr>
      <a:lvl3pPr marL="658589" indent="-131719" algn="l" defTabSz="526870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3pPr>
      <a:lvl4pPr marL="922023" indent="-131719" algn="l" defTabSz="526870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7" kern="1200">
          <a:solidFill>
            <a:schemeClr val="tx1"/>
          </a:solidFill>
          <a:latin typeface="+mn-lt"/>
          <a:ea typeface="+mn-ea"/>
          <a:cs typeface="+mn-cs"/>
        </a:defRPr>
      </a:lvl4pPr>
      <a:lvl5pPr marL="1185459" indent="-131719" algn="l" defTabSz="526870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7" kern="1200">
          <a:solidFill>
            <a:schemeClr val="tx1"/>
          </a:solidFill>
          <a:latin typeface="+mn-lt"/>
          <a:ea typeface="+mn-ea"/>
          <a:cs typeface="+mn-cs"/>
        </a:defRPr>
      </a:lvl5pPr>
      <a:lvl6pPr marL="1448892" indent="-131719" algn="l" defTabSz="526870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7" kern="1200">
          <a:solidFill>
            <a:schemeClr val="tx1"/>
          </a:solidFill>
          <a:latin typeface="+mn-lt"/>
          <a:ea typeface="+mn-ea"/>
          <a:cs typeface="+mn-cs"/>
        </a:defRPr>
      </a:lvl6pPr>
      <a:lvl7pPr marL="1712328" indent="-131719" algn="l" defTabSz="526870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7" kern="1200">
          <a:solidFill>
            <a:schemeClr val="tx1"/>
          </a:solidFill>
          <a:latin typeface="+mn-lt"/>
          <a:ea typeface="+mn-ea"/>
          <a:cs typeface="+mn-cs"/>
        </a:defRPr>
      </a:lvl7pPr>
      <a:lvl8pPr marL="1975764" indent="-131719" algn="l" defTabSz="526870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7" kern="1200">
          <a:solidFill>
            <a:schemeClr val="tx1"/>
          </a:solidFill>
          <a:latin typeface="+mn-lt"/>
          <a:ea typeface="+mn-ea"/>
          <a:cs typeface="+mn-cs"/>
        </a:defRPr>
      </a:lvl8pPr>
      <a:lvl9pPr marL="2239201" indent="-131719" algn="l" defTabSz="526870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6870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1pPr>
      <a:lvl2pPr marL="263436" algn="l" defTabSz="526870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2pPr>
      <a:lvl3pPr marL="526870" algn="l" defTabSz="526870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3pPr>
      <a:lvl4pPr marL="790307" algn="l" defTabSz="526870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4pPr>
      <a:lvl5pPr marL="1053742" algn="l" defTabSz="526870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5pPr>
      <a:lvl6pPr marL="1317177" algn="l" defTabSz="526870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6pPr>
      <a:lvl7pPr marL="1580610" algn="l" defTabSz="526870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7pPr>
      <a:lvl8pPr marL="1844047" algn="l" defTabSz="526870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8pPr>
      <a:lvl9pPr marL="2107482" algn="l" defTabSz="526870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arwick.ac.uk/wjett/entry/introducing_warwicks_ai/" TargetMode="External"/><Relationship Id="rId2" Type="http://schemas.openxmlformats.org/officeDocument/2006/relationships/hyperlink" Target="https://nationalcentreforai.jiscinvolve.org/wp/2022/11/16/interested-in-receiving-formative-feedback-on-your-draft-essays-and-dissertations-on-demand-introducing-warwicks-ai-essay-analyst/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10.1177/20438869231178844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doi.org/10.1177/2043886923117884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10.1177/10525629231201843" TargetMode="Externa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10.1177/10525629231201843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journals.sagepub.com/doi/10.1177/10525629231201843" TargetMode="Externa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RVgBHAnDGfi28VVTjHQchJ7Sf-zNMwRo7jH4DbtebOg/edit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arwick.ac.uk/fac/cross_fac/academy/activities/learningcircles/future-of-learn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arwick.ac.uk/wjett/entry/scholarly_blogs_par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hequ.12429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sagepub.com/doi/full/10.1177/2043886920961782" TargetMode="External"/><Relationship Id="rId3" Type="http://schemas.openxmlformats.org/officeDocument/2006/relationships/hyperlink" Target="https://warwick.ac.uk/fac/cross_fac/academy/activities/learningcircles/future-of-learning/ai_education.pdf" TargetMode="External"/><Relationship Id="rId7" Type="http://schemas.openxmlformats.org/officeDocument/2006/relationships/hyperlink" Target="https://doi.org/10.1177/2043886920961782" TargetMode="External"/><Relationship Id="rId2" Type="http://schemas.openxmlformats.org/officeDocument/2006/relationships/hyperlink" Target="https://warwick.ac.uk/fac/cross_fac/academy/activities/learningcircles/future-of-learning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oi.org/10.1177/20438869231178844" TargetMode="External"/><Relationship Id="rId5" Type="http://schemas.openxmlformats.org/officeDocument/2006/relationships/hyperlink" Target="https://journals.sagepub.com/doi/10.1177/20438869231178844" TargetMode="External"/><Relationship Id="rId4" Type="http://schemas.openxmlformats.org/officeDocument/2006/relationships/hyperlink" Target="https://doi.org/10.1177/1052562923120184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entreforai.jiscinvolve.org/wp/2022/11/16/interested-in-receiving-formative-feedback-on-your-draft-essays-and-dissertations-on-demand-introducing-warwicks-ai-essay-analyst/" TargetMode="External"/><Relationship Id="rId2" Type="http://schemas.openxmlformats.org/officeDocument/2006/relationships/hyperlink" Target="https://docs.google.com/document/d/1RVgBHAnDGfi28VVTjHQchJ7Sf-zNMwRo7jH4DbtebOg/edit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harteredabs.org/ai-in-higher-education-a-call-for-sector-wide-collaboration/" TargetMode="External"/><Relationship Id="rId5" Type="http://schemas.openxmlformats.org/officeDocument/2006/relationships/hyperlink" Target="https://www.timeshighereducation.com/campus/pedagogic-paradigm-40-bringing-students-educators-and-ai-together" TargetMode="External"/><Relationship Id="rId4" Type="http://schemas.openxmlformats.org/officeDocument/2006/relationships/hyperlink" Target="https://exploreai.jisc.ac.uk/ai-ma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20438869231178844" TargetMode="Externa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hyperlink" Target="https://chat.openai.com/" TargetMode="External"/><Relationship Id="rId7" Type="http://schemas.openxmlformats.org/officeDocument/2006/relationships/hyperlink" Target="https://claude.ai/login?returnTo=%2F" TargetMode="External"/><Relationship Id="rId2" Type="http://schemas.openxmlformats.org/officeDocument/2006/relationships/hyperlink" Target="https://openai.com/dall-e-2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bard.google.com/chat" TargetMode="External"/><Relationship Id="rId5" Type="http://schemas.openxmlformats.org/officeDocument/2006/relationships/hyperlink" Target="http://www.bing.com/new" TargetMode="External"/><Relationship Id="rId4" Type="http://schemas.openxmlformats.org/officeDocument/2006/relationships/hyperlink" Target="https://www.bing.com/new" TargetMode="External"/><Relationship Id="rId9" Type="http://schemas.openxmlformats.org/officeDocument/2006/relationships/hyperlink" Target="https://www.turing.com/resources/generative-ai-tool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app.heygen.com/video-translate/share/eaae8994ab0d43f68bd0c780ee39395b" TargetMode="External"/><Relationship Id="rId2" Type="http://schemas.openxmlformats.org/officeDocument/2006/relationships/hyperlink" Target="https://openai.com/dall-e-2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app.heygen.com/share/428214b6c7c34597922dbc3c28ace2b3" TargetMode="External"/><Relationship Id="rId5" Type="http://schemas.openxmlformats.org/officeDocument/2006/relationships/hyperlink" Target="https://app.heygen.com/share/01c00059b31a41e29e4cdc25acd7292d" TargetMode="External"/><Relationship Id="rId4" Type="http://schemas.openxmlformats.org/officeDocument/2006/relationships/hyperlink" Target="https://app.heygen.com/ho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doi.org/10.1177/20438869231178844" TargetMode="Externa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ctrTitle"/>
          </p:nvPr>
        </p:nvSpPr>
        <p:spPr>
          <a:xfrm>
            <a:off x="5899892" y="4441898"/>
            <a:ext cx="2384030" cy="864206"/>
          </a:xfrm>
        </p:spPr>
        <p:txBody>
          <a:bodyPr/>
          <a:lstStyle/>
          <a:p>
            <a:pPr algn="r" fontAlgn="base"/>
            <a:r>
              <a:rPr lang="en-GB" sz="2333" dirty="0"/>
              <a:t> in education</a:t>
            </a:r>
            <a:br>
              <a:rPr lang="en-GB" sz="2333" dirty="0"/>
            </a:br>
            <a:br>
              <a:rPr lang="en-GB" sz="2333" dirty="0"/>
            </a:br>
            <a:r>
              <a:rPr lang="en-GB" sz="1000" b="0" dirty="0"/>
              <a:t>January 2024</a:t>
            </a:r>
            <a:br>
              <a:rPr lang="en-GB" sz="739" i="1" dirty="0"/>
            </a:br>
            <a:endParaRPr lang="en-GB" sz="1476" i="1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0"/>
          </p:nvPr>
        </p:nvSpPr>
        <p:spPr>
          <a:xfrm>
            <a:off x="1031360" y="2742845"/>
            <a:ext cx="2313354" cy="270001"/>
          </a:xfrm>
        </p:spPr>
        <p:txBody>
          <a:bodyPr/>
          <a:lstStyle/>
          <a:p>
            <a:r>
              <a:rPr lang="en-US" sz="1291" b="0" dirty="0"/>
              <a:t>Dr. Isabel Fischer</a:t>
            </a:r>
          </a:p>
          <a:p>
            <a:r>
              <a:rPr lang="en-US" sz="1291" b="0" dirty="0"/>
              <a:t>Information Systems, Management and Analytics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85748-889D-49AB-BD11-F786D8B05716}"/>
              </a:ext>
            </a:extLst>
          </p:cNvPr>
          <p:cNvSpPr txBox="1"/>
          <p:nvPr/>
        </p:nvSpPr>
        <p:spPr>
          <a:xfrm>
            <a:off x="6018771" y="4371235"/>
            <a:ext cx="55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91731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059062" y="347672"/>
            <a:ext cx="6323290" cy="283780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169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7D8BE-5B37-3C47-BE4E-154B2B1FCFED}"/>
              </a:ext>
            </a:extLst>
          </p:cNvPr>
          <p:cNvSpPr txBox="1"/>
          <p:nvPr/>
        </p:nvSpPr>
        <p:spPr>
          <a:xfrm>
            <a:off x="6485158" y="456571"/>
            <a:ext cx="2431566" cy="457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6" dirty="0"/>
              <a:t>The tool is particularly effective for </a:t>
            </a:r>
            <a:r>
              <a:rPr lang="en-US" sz="1476" b="1" dirty="0"/>
              <a:t>dissertations</a:t>
            </a:r>
            <a:r>
              <a:rPr lang="en-US" sz="1476" dirty="0"/>
              <a:t>, longer essays and for draft journal articles. Also working for 500-word formative essays but less insightful.</a:t>
            </a:r>
          </a:p>
          <a:p>
            <a:endParaRPr lang="en-US" sz="1476" dirty="0"/>
          </a:p>
          <a:p>
            <a:r>
              <a:rPr lang="en-GB" sz="1291" u="sng" dirty="0">
                <a:hlinkClick r:id="rId2"/>
              </a:rPr>
              <a:t>https://nationalcentreforai.jiscinvolve.org/wp/2022/11/16/interested-in-receiving-formative-feedback-on-your-draft-essays-and-dissertations-on-demand-introducing-warwicks-ai-essay-analyst/</a:t>
            </a:r>
            <a:endParaRPr lang="en-GB" sz="1291" u="sng" dirty="0"/>
          </a:p>
          <a:p>
            <a:endParaRPr lang="en-GB" sz="1476" u="sng" dirty="0"/>
          </a:p>
          <a:p>
            <a:r>
              <a:rPr lang="en-GB" sz="1291" dirty="0">
                <a:hlinkClick r:id="rId3"/>
              </a:rPr>
              <a:t>https://blogs.warwick.ac.uk/wjett/entry/introducing_warwicks_ai/</a:t>
            </a:r>
            <a:endParaRPr lang="en-GB" sz="1291" dirty="0"/>
          </a:p>
          <a:p>
            <a:endParaRPr lang="en-GB" sz="1476" dirty="0"/>
          </a:p>
          <a:p>
            <a:r>
              <a:rPr lang="en-GB" sz="1476" b="1" dirty="0"/>
              <a:t>Graph to the left:</a:t>
            </a:r>
            <a:r>
              <a:rPr lang="en-GB" sz="1476" dirty="0"/>
              <a:t> </a:t>
            </a:r>
          </a:p>
          <a:p>
            <a:r>
              <a:rPr lang="en-GB" sz="1476" dirty="0"/>
              <a:t>Knowledge graph </a:t>
            </a:r>
          </a:p>
        </p:txBody>
      </p:sp>
      <p:pic>
        <p:nvPicPr>
          <p:cNvPr id="1027" name="Picture 3" descr="page1image60378784">
            <a:extLst>
              <a:ext uri="{FF2B5EF4-FFF2-40B4-BE49-F238E27FC236}">
                <a16:creationId xmlns:a16="http://schemas.microsoft.com/office/drawing/2014/main" id="{C7111954-BBED-3843-9156-2B199454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50" y="773339"/>
            <a:ext cx="6610531" cy="37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8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3B43-B7BA-0C45-A3B9-69716F33F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212" y="534737"/>
            <a:ext cx="7892677" cy="829829"/>
          </a:xfrm>
        </p:spPr>
        <p:txBody>
          <a:bodyPr>
            <a:normAutofit/>
          </a:bodyPr>
          <a:lstStyle/>
          <a:p>
            <a:r>
              <a:rPr lang="en-US" sz="2333" dirty="0" err="1">
                <a:solidFill>
                  <a:srgbClr val="C00000"/>
                </a:solidFill>
              </a:rPr>
              <a:t>Personalised</a:t>
            </a:r>
            <a:r>
              <a:rPr lang="en-US" sz="2333" dirty="0">
                <a:solidFill>
                  <a:srgbClr val="C00000"/>
                </a:solidFill>
              </a:rPr>
              <a:t> learning integrated into the classroom: </a:t>
            </a:r>
            <a:br>
              <a:rPr lang="en-US" sz="2333" dirty="0">
                <a:solidFill>
                  <a:srgbClr val="C00000"/>
                </a:solidFill>
              </a:rPr>
            </a:br>
            <a:r>
              <a:rPr lang="en-US" sz="2306" dirty="0">
                <a:solidFill>
                  <a:schemeClr val="accent1">
                    <a:lumMod val="50000"/>
                  </a:schemeClr>
                </a:solidFill>
              </a:rPr>
              <a:t>Learner-facing AI for </a:t>
            </a:r>
            <a:r>
              <a:rPr lang="en-US" sz="2306" u="sng" dirty="0">
                <a:solidFill>
                  <a:schemeClr val="accent1">
                    <a:lumMod val="50000"/>
                  </a:schemeClr>
                </a:solidFill>
              </a:rPr>
              <a:t>augmented</a:t>
            </a:r>
            <a:r>
              <a:rPr lang="en-US" sz="2306" dirty="0">
                <a:solidFill>
                  <a:schemeClr val="accent1">
                    <a:lumMod val="50000"/>
                  </a:schemeClr>
                </a:solidFill>
              </a:rPr>
              <a:t> formative feedback</a:t>
            </a:r>
          </a:p>
        </p:txBody>
      </p:sp>
      <p:pic>
        <p:nvPicPr>
          <p:cNvPr id="1026" name="Picture 2" descr="https://lh5.googleusercontent.com/HYX0mamlJxfsPxxMmAbbBlL_0CLnV4Dzt1slWDA_75fs7y6ysxBomWpjE2mSRmHgj30nOdoBti9eToDMFe9UZDZT5lyjvAKvwcYkQhmQmOzfBXhG5hPtcAnrNvvPjvWCNBjAhPtNp8l_iUmv-paIzr8">
            <a:extLst>
              <a:ext uri="{FF2B5EF4-FFF2-40B4-BE49-F238E27FC236}">
                <a16:creationId xmlns:a16="http://schemas.microsoft.com/office/drawing/2014/main" id="{EFF08FB9-8861-D24C-99EC-F118C456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288" y="2177991"/>
            <a:ext cx="5428561" cy="184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8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48D2DF-2BD1-9F4E-849F-DAE74571359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186" y="1510367"/>
            <a:ext cx="3691499" cy="21525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EFACD4-EFCD-D74E-B7B1-B342AADEA8D6}"/>
              </a:ext>
            </a:extLst>
          </p:cNvPr>
          <p:cNvSpPr/>
          <p:nvPr/>
        </p:nvSpPr>
        <p:spPr>
          <a:xfrm>
            <a:off x="2925609" y="3897103"/>
            <a:ext cx="3292782" cy="728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922" u="sng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167" dirty="0">
                <a:latin typeface="Arial" panose="020B0604020202020204" pitchFamily="34" charset="0"/>
                <a:cs typeface="Arial" panose="020B0604020202020204" pitchFamily="34" charset="0"/>
              </a:rPr>
              <a:t>AES = Automated Essay Scoring</a:t>
            </a:r>
          </a:p>
          <a:p>
            <a:pPr algn="ctr"/>
            <a:endParaRPr lang="en-GB" sz="11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D7A9B-F2AF-4C4E-A561-8C81ACC9F1F0}"/>
              </a:ext>
            </a:extLst>
          </p:cNvPr>
          <p:cNvSpPr txBox="1"/>
          <p:nvPr/>
        </p:nvSpPr>
        <p:spPr>
          <a:xfrm>
            <a:off x="1690488" y="354693"/>
            <a:ext cx="7099382" cy="80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6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+mj-ea"/>
                <a:cs typeface="+mj-cs"/>
              </a:rPr>
              <a:t>Differentiate (and advocate to differentiate) between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low-stakes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306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+mj-ea"/>
                <a:cs typeface="+mj-cs"/>
              </a:rPr>
              <a:t>and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high-stakes environments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2F956-6A23-22EB-7E32-4A3C3CCD42E1}"/>
              </a:ext>
            </a:extLst>
          </p:cNvPr>
          <p:cNvSpPr txBox="1"/>
          <p:nvPr/>
        </p:nvSpPr>
        <p:spPr>
          <a:xfrm>
            <a:off x="591957" y="4625316"/>
            <a:ext cx="8197913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Fischer, I. 2023, </a:t>
            </a:r>
            <a:r>
              <a:rPr lang="en-GB" sz="12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3"/>
              </a:rPr>
              <a:t>Evaluating the ethics of machines assessing humans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The case of AQA: An assessment organisation and exam board in England.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Information Technology Teaching Cases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2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4"/>
              </a:rPr>
              <a:t>https://doi.org/10.1177/20438869231178844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GB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4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B4DBE3-BD69-2C9B-58F2-4606094D5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1723" y="660902"/>
            <a:ext cx="5565615" cy="4055952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70000"/>
              </a:lnSpc>
            </a:pPr>
            <a:r>
              <a:rPr lang="en-US" sz="2400" b="1" dirty="0"/>
              <a:t>	What do you think: </a:t>
            </a:r>
          </a:p>
          <a:p>
            <a:pPr lvl="1" algn="l">
              <a:lnSpc>
                <a:spcPct val="170000"/>
              </a:lnSpc>
            </a:pPr>
            <a:r>
              <a:rPr lang="en-US" sz="2170" dirty="0"/>
              <a:t>1) How did students react, </a:t>
            </a:r>
          </a:p>
          <a:p>
            <a:pPr lvl="1" algn="l">
              <a:lnSpc>
                <a:spcPct val="170000"/>
              </a:lnSpc>
            </a:pPr>
            <a:r>
              <a:rPr lang="en-US" sz="2170" dirty="0"/>
              <a:t>2) How did educators react, </a:t>
            </a:r>
          </a:p>
          <a:p>
            <a:pPr lvl="1" algn="l">
              <a:lnSpc>
                <a:spcPct val="170000"/>
              </a:lnSpc>
            </a:pPr>
            <a:r>
              <a:rPr lang="en-US" sz="2170" dirty="0"/>
              <a:t>3) How did IT react, </a:t>
            </a:r>
          </a:p>
          <a:p>
            <a:pPr lvl="1" algn="l">
              <a:lnSpc>
                <a:spcPct val="170000"/>
              </a:lnSpc>
            </a:pPr>
            <a:r>
              <a:rPr lang="en-US" sz="2170" dirty="0"/>
              <a:t>4) How did other stakeholders react?</a:t>
            </a:r>
          </a:p>
          <a:p>
            <a:pPr lvl="1" algn="l">
              <a:lnSpc>
                <a:spcPct val="170000"/>
              </a:lnSpc>
            </a:pPr>
            <a:endParaRPr lang="en-US" sz="2170" dirty="0"/>
          </a:p>
          <a:p>
            <a:pPr lvl="1" algn="l">
              <a:lnSpc>
                <a:spcPct val="170000"/>
              </a:lnSpc>
            </a:pPr>
            <a:r>
              <a:rPr lang="en-US" sz="2400" b="1" dirty="0">
                <a:solidFill>
                  <a:schemeClr val="tx2"/>
                </a:solidFill>
              </a:rPr>
              <a:t>What were each of the stakeholder’s concerns?</a:t>
            </a:r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4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94B0-3742-F04D-8665-06AAB259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250" y="290898"/>
            <a:ext cx="7411278" cy="762369"/>
          </a:xfrm>
        </p:spPr>
        <p:txBody>
          <a:bodyPr>
            <a:normAutofit fontScale="90000"/>
          </a:bodyPr>
          <a:lstStyle/>
          <a:p>
            <a:r>
              <a:rPr lang="en-US" sz="2306" dirty="0">
                <a:solidFill>
                  <a:schemeClr val="accent1">
                    <a:lumMod val="50000"/>
                  </a:schemeClr>
                </a:solidFill>
              </a:rPr>
              <a:t>Evolving student reaction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following the 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ntroduction of various student-facing initiatives in the classroom</a:t>
            </a:r>
            <a:br>
              <a:rPr lang="en-US" sz="2000" b="1" dirty="0"/>
            </a:br>
            <a:endParaRPr lang="en-US" sz="230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5D92C16-AFEA-AF41-9FFD-96ACAA6A31EA}"/>
              </a:ext>
            </a:extLst>
          </p:cNvPr>
          <p:cNvSpPr/>
          <p:nvPr/>
        </p:nvSpPr>
        <p:spPr>
          <a:xfrm>
            <a:off x="1252888" y="4175321"/>
            <a:ext cx="6636056" cy="16450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061F8-0794-E04C-9F88-ACB11893F1A4}"/>
              </a:ext>
            </a:extLst>
          </p:cNvPr>
          <p:cNvSpPr txBox="1"/>
          <p:nvPr/>
        </p:nvSpPr>
        <p:spPr>
          <a:xfrm>
            <a:off x="2774419" y="4483770"/>
            <a:ext cx="411270" cy="2724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6" b="1" dirty="0"/>
              <a:t>2019/20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6A028-B7DD-8643-9321-9334D54C2209}"/>
              </a:ext>
            </a:extLst>
          </p:cNvPr>
          <p:cNvSpPr txBox="1"/>
          <p:nvPr/>
        </p:nvSpPr>
        <p:spPr>
          <a:xfrm>
            <a:off x="4107392" y="4490625"/>
            <a:ext cx="411270" cy="2724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6" b="1" dirty="0"/>
              <a:t>2020/21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28609-BE02-344D-A635-7EC0E2ABF6FB}"/>
              </a:ext>
            </a:extLst>
          </p:cNvPr>
          <p:cNvSpPr txBox="1"/>
          <p:nvPr/>
        </p:nvSpPr>
        <p:spPr>
          <a:xfrm>
            <a:off x="5456352" y="4490625"/>
            <a:ext cx="411270" cy="2724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6" b="1" dirty="0"/>
              <a:t>2021/22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AED12-9117-564F-B870-D681903CF399}"/>
              </a:ext>
            </a:extLst>
          </p:cNvPr>
          <p:cNvSpPr txBox="1"/>
          <p:nvPr/>
        </p:nvSpPr>
        <p:spPr>
          <a:xfrm>
            <a:off x="6778947" y="4490622"/>
            <a:ext cx="411270" cy="2724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6" b="1" dirty="0"/>
              <a:t>2022/23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26623-A789-BE47-B01D-F29A0B2089F5}"/>
              </a:ext>
            </a:extLst>
          </p:cNvPr>
          <p:cNvSpPr txBox="1"/>
          <p:nvPr/>
        </p:nvSpPr>
        <p:spPr>
          <a:xfrm>
            <a:off x="2763789" y="2149520"/>
            <a:ext cx="843106" cy="5483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6" b="1" i="1" dirty="0"/>
              <a:t>AI Ethics </a:t>
            </a:r>
          </a:p>
          <a:p>
            <a:r>
              <a:rPr lang="en-US" sz="1106" b="1" i="1" dirty="0"/>
              <a:t>(esp. risks), </a:t>
            </a:r>
          </a:p>
          <a:p>
            <a:r>
              <a:rPr lang="en-US" sz="1106" b="1" i="1" dirty="0"/>
              <a:t>Business context</a:t>
            </a:r>
          </a:p>
          <a:p>
            <a:endParaRPr lang="en-US" sz="1106" dirty="0"/>
          </a:p>
          <a:p>
            <a:r>
              <a:rPr lang="en-US" sz="1106" dirty="0"/>
              <a:t>“Important</a:t>
            </a:r>
          </a:p>
          <a:p>
            <a:r>
              <a:rPr lang="en-US" sz="1106" dirty="0"/>
              <a:t>Aspects. </a:t>
            </a:r>
          </a:p>
          <a:p>
            <a:r>
              <a:rPr lang="en-US" sz="1106" dirty="0"/>
              <a:t>A bit abstract. </a:t>
            </a:r>
          </a:p>
          <a:p>
            <a:r>
              <a:rPr lang="en-US" sz="1106" dirty="0"/>
              <a:t>Not for the</a:t>
            </a:r>
          </a:p>
          <a:p>
            <a:r>
              <a:rPr lang="en-US" sz="1106" dirty="0"/>
              <a:t>near future.</a:t>
            </a:r>
          </a:p>
          <a:p>
            <a:r>
              <a:rPr lang="en-US" sz="1106" dirty="0" err="1"/>
              <a:t>Covid</a:t>
            </a:r>
            <a:r>
              <a:rPr lang="en-US" sz="1106" dirty="0"/>
              <a:t> is more</a:t>
            </a:r>
          </a:p>
          <a:p>
            <a:r>
              <a:rPr lang="en-US" sz="1106" dirty="0"/>
              <a:t>important”</a:t>
            </a:r>
          </a:p>
          <a:p>
            <a:endParaRPr lang="en-US" sz="1106" dirty="0"/>
          </a:p>
          <a:p>
            <a:pPr algn="l"/>
            <a:endParaRPr lang="en-US" sz="110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76942-711F-FF4C-8ADB-75BDB43B59B9}"/>
              </a:ext>
            </a:extLst>
          </p:cNvPr>
          <p:cNvSpPr txBox="1"/>
          <p:nvPr/>
        </p:nvSpPr>
        <p:spPr>
          <a:xfrm>
            <a:off x="3993349" y="1986724"/>
            <a:ext cx="822540" cy="3255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6" b="1" i="1" dirty="0"/>
              <a:t>AI-based</a:t>
            </a:r>
          </a:p>
          <a:p>
            <a:r>
              <a:rPr lang="en-US" sz="1106" b="1" i="1" dirty="0"/>
              <a:t>Formative</a:t>
            </a:r>
          </a:p>
          <a:p>
            <a:r>
              <a:rPr lang="en-US" sz="1106" b="1" i="1" dirty="0"/>
              <a:t>Feedback </a:t>
            </a:r>
          </a:p>
          <a:p>
            <a:r>
              <a:rPr lang="en-US" sz="1106" b="1" i="1" dirty="0"/>
              <a:t>Tool; AI Ethics</a:t>
            </a:r>
          </a:p>
          <a:p>
            <a:r>
              <a:rPr lang="en-US" sz="1106" b="1" i="1" dirty="0" err="1"/>
              <a:t>ctd</a:t>
            </a:r>
            <a:r>
              <a:rPr lang="en-US" sz="1106" b="1" i="1" dirty="0"/>
              <a:t>.</a:t>
            </a:r>
          </a:p>
          <a:p>
            <a:endParaRPr lang="en-US" sz="1106" dirty="0"/>
          </a:p>
          <a:p>
            <a:r>
              <a:rPr lang="en-US" sz="1106" dirty="0"/>
              <a:t>“Interesting.</a:t>
            </a:r>
          </a:p>
          <a:p>
            <a:r>
              <a:rPr lang="en-US" sz="1106" dirty="0"/>
              <a:t>But not as </a:t>
            </a:r>
          </a:p>
          <a:p>
            <a:r>
              <a:rPr lang="en-US" sz="1106" dirty="0"/>
              <a:t>good as </a:t>
            </a:r>
          </a:p>
          <a:p>
            <a:r>
              <a:rPr lang="en-US" sz="1106" dirty="0"/>
              <a:t>humans.</a:t>
            </a:r>
          </a:p>
          <a:p>
            <a:r>
              <a:rPr lang="en-US" sz="1106" dirty="0" err="1"/>
              <a:t>Covid</a:t>
            </a:r>
            <a:r>
              <a:rPr lang="en-US" sz="1106" dirty="0"/>
              <a:t> is still</a:t>
            </a:r>
          </a:p>
          <a:p>
            <a:r>
              <a:rPr lang="en-US" sz="1106" dirty="0"/>
              <a:t>more important.”</a:t>
            </a:r>
          </a:p>
          <a:p>
            <a:endParaRPr lang="en-US" sz="1106" dirty="0"/>
          </a:p>
          <a:p>
            <a:pPr algn="l"/>
            <a:endParaRPr lang="en-US" sz="1106" dirty="0"/>
          </a:p>
          <a:p>
            <a:pPr algn="l"/>
            <a:endParaRPr lang="en-US" sz="110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1BD49-43AB-9944-AF81-91746979CA08}"/>
              </a:ext>
            </a:extLst>
          </p:cNvPr>
          <p:cNvSpPr txBox="1"/>
          <p:nvPr/>
        </p:nvSpPr>
        <p:spPr>
          <a:xfrm>
            <a:off x="5335261" y="1626259"/>
            <a:ext cx="843106" cy="73536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6" b="1" i="1" dirty="0"/>
              <a:t>Business applications</a:t>
            </a:r>
          </a:p>
          <a:p>
            <a:r>
              <a:rPr lang="en-US" sz="1106" b="1" i="1" dirty="0"/>
              <a:t>Of emergent</a:t>
            </a:r>
          </a:p>
          <a:p>
            <a:r>
              <a:rPr lang="en-US" sz="1106" b="1" i="1" dirty="0"/>
              <a:t>technologies</a:t>
            </a:r>
          </a:p>
          <a:p>
            <a:r>
              <a:rPr lang="en-US" sz="1106" b="1" i="1" dirty="0"/>
              <a:t>(</a:t>
            </a:r>
            <a:r>
              <a:rPr lang="en-US" sz="1106" b="1" i="1" dirty="0" err="1"/>
              <a:t>Esports</a:t>
            </a:r>
            <a:r>
              <a:rPr lang="en-US" sz="1106" b="1" i="1" dirty="0"/>
              <a:t>, VR,</a:t>
            </a:r>
          </a:p>
          <a:p>
            <a:r>
              <a:rPr lang="en-US" sz="1106" b="1" i="1" dirty="0"/>
              <a:t>Metaverse);</a:t>
            </a:r>
          </a:p>
          <a:p>
            <a:r>
              <a:rPr lang="en-US" sz="1106" b="1" i="1" dirty="0"/>
              <a:t>VR apps to try;</a:t>
            </a:r>
          </a:p>
          <a:p>
            <a:r>
              <a:rPr lang="en-US" sz="1106" b="1" i="1" dirty="0"/>
              <a:t>Plus AI-formative </a:t>
            </a:r>
          </a:p>
          <a:p>
            <a:r>
              <a:rPr lang="en-US" sz="1106" b="1" i="1" dirty="0"/>
              <a:t>Feedback</a:t>
            </a:r>
            <a:r>
              <a:rPr lang="en-US" sz="1106" dirty="0"/>
              <a:t>.</a:t>
            </a:r>
          </a:p>
          <a:p>
            <a:endParaRPr lang="en-US" sz="1106" dirty="0"/>
          </a:p>
          <a:p>
            <a:r>
              <a:rPr lang="en-US" sz="1106" dirty="0"/>
              <a:t>“Fantastic.</a:t>
            </a:r>
          </a:p>
          <a:p>
            <a:r>
              <a:rPr lang="en-US" sz="1106" dirty="0"/>
              <a:t>Loads of exciting</a:t>
            </a:r>
          </a:p>
          <a:p>
            <a:r>
              <a:rPr lang="en-US" sz="1106" dirty="0"/>
              <a:t>Opportunities”</a:t>
            </a:r>
          </a:p>
          <a:p>
            <a:pPr algn="l"/>
            <a:endParaRPr lang="en-US" sz="110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52FD9-3B30-AA45-9824-CF442E8F9850}"/>
              </a:ext>
            </a:extLst>
          </p:cNvPr>
          <p:cNvSpPr txBox="1"/>
          <p:nvPr/>
        </p:nvSpPr>
        <p:spPr>
          <a:xfrm>
            <a:off x="6778947" y="1947761"/>
            <a:ext cx="844824" cy="6323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106" dirty="0"/>
          </a:p>
          <a:p>
            <a:pPr algn="l"/>
            <a:r>
              <a:rPr lang="en-US" sz="1106" b="1" i="1" dirty="0"/>
              <a:t>Generative AI, </a:t>
            </a:r>
          </a:p>
          <a:p>
            <a:pPr algn="l"/>
            <a:r>
              <a:rPr lang="en-US" sz="1106" b="1" i="1" dirty="0"/>
              <a:t>AI Ethics (students as </a:t>
            </a:r>
          </a:p>
          <a:p>
            <a:pPr algn="l"/>
            <a:r>
              <a:rPr lang="en-US" sz="1106" b="1" i="1" dirty="0"/>
              <a:t>stakeholders);</a:t>
            </a:r>
          </a:p>
          <a:p>
            <a:pPr algn="l"/>
            <a:r>
              <a:rPr lang="en-US" sz="1106" b="1" i="1" dirty="0"/>
              <a:t>&amp; Taking the ‘AI’</a:t>
            </a:r>
          </a:p>
          <a:p>
            <a:pPr algn="l"/>
            <a:r>
              <a:rPr lang="en-US" sz="1106" b="1" i="1" dirty="0"/>
              <a:t>out of the formative</a:t>
            </a:r>
          </a:p>
          <a:p>
            <a:pPr algn="l"/>
            <a:r>
              <a:rPr lang="en-US" sz="1106" b="1" i="1" dirty="0"/>
              <a:t>feedback tool.</a:t>
            </a:r>
          </a:p>
          <a:p>
            <a:pPr algn="l"/>
            <a:endParaRPr lang="en-US" sz="1106" dirty="0"/>
          </a:p>
          <a:p>
            <a:pPr algn="l"/>
            <a:r>
              <a:rPr lang="en-US" sz="1106" dirty="0"/>
              <a:t>“It’s happening</a:t>
            </a:r>
          </a:p>
          <a:p>
            <a:pPr algn="l"/>
            <a:r>
              <a:rPr lang="en-US" sz="1106" dirty="0"/>
              <a:t>and I am worried</a:t>
            </a:r>
          </a:p>
          <a:p>
            <a:pPr algn="l"/>
            <a:r>
              <a:rPr lang="en-US" sz="1106" dirty="0"/>
              <a:t>about my future</a:t>
            </a:r>
          </a:p>
          <a:p>
            <a:pPr algn="l"/>
            <a:r>
              <a:rPr lang="en-US" sz="1106" dirty="0"/>
              <a:t>employment”</a:t>
            </a:r>
          </a:p>
          <a:p>
            <a:pPr algn="ctr"/>
            <a:endParaRPr lang="en-US" sz="1106" dirty="0"/>
          </a:p>
          <a:p>
            <a:pPr algn="l"/>
            <a:endParaRPr lang="en-US" sz="1106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740DF6-8FE7-BE4C-A7D2-26AAE5232267}"/>
              </a:ext>
            </a:extLst>
          </p:cNvPr>
          <p:cNvCxnSpPr/>
          <p:nvPr/>
        </p:nvCxnSpPr>
        <p:spPr>
          <a:xfrm>
            <a:off x="3032289" y="4262715"/>
            <a:ext cx="0" cy="15422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D6C106-5A8F-E844-B393-93A4CC5D7797}"/>
              </a:ext>
            </a:extLst>
          </p:cNvPr>
          <p:cNvCxnSpPr/>
          <p:nvPr/>
        </p:nvCxnSpPr>
        <p:spPr>
          <a:xfrm>
            <a:off x="4317726" y="4262716"/>
            <a:ext cx="0" cy="15422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EBC8E2-D4FB-F743-A475-FEDF48E50C11}"/>
              </a:ext>
            </a:extLst>
          </p:cNvPr>
          <p:cNvCxnSpPr/>
          <p:nvPr/>
        </p:nvCxnSpPr>
        <p:spPr>
          <a:xfrm>
            <a:off x="5664869" y="4249006"/>
            <a:ext cx="0" cy="15422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2A2555-531D-BC4C-8DF8-510F8462C203}"/>
              </a:ext>
            </a:extLst>
          </p:cNvPr>
          <p:cNvCxnSpPr/>
          <p:nvPr/>
        </p:nvCxnSpPr>
        <p:spPr>
          <a:xfrm>
            <a:off x="6975686" y="4262715"/>
            <a:ext cx="0" cy="15422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01FA65C-727F-CE4C-9154-5A3456AE6CC4}"/>
              </a:ext>
            </a:extLst>
          </p:cNvPr>
          <p:cNvSpPr/>
          <p:nvPr/>
        </p:nvSpPr>
        <p:spPr>
          <a:xfrm>
            <a:off x="1427564" y="4430425"/>
            <a:ext cx="678391" cy="26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6" b="1" dirty="0"/>
              <a:t>2018/19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57EE73-48DC-8F49-8440-8F671125CD76}"/>
              </a:ext>
            </a:extLst>
          </p:cNvPr>
          <p:cNvCxnSpPr/>
          <p:nvPr/>
        </p:nvCxnSpPr>
        <p:spPr>
          <a:xfrm>
            <a:off x="1758572" y="4280849"/>
            <a:ext cx="0" cy="15422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0DE45E-7331-FA4D-9C3D-22E7E4A4E7D8}"/>
              </a:ext>
            </a:extLst>
          </p:cNvPr>
          <p:cNvSpPr txBox="1"/>
          <p:nvPr/>
        </p:nvSpPr>
        <p:spPr>
          <a:xfrm>
            <a:off x="1534229" y="1875330"/>
            <a:ext cx="843106" cy="2741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6" b="1" i="1" dirty="0"/>
              <a:t>AI for ESG </a:t>
            </a:r>
          </a:p>
          <a:p>
            <a:r>
              <a:rPr lang="en-US" sz="1106" b="1" i="1" dirty="0"/>
              <a:t>Investing</a:t>
            </a:r>
            <a:r>
              <a:rPr lang="en-US" sz="1106" dirty="0"/>
              <a:t>.</a:t>
            </a:r>
          </a:p>
          <a:p>
            <a:endParaRPr lang="en-US" sz="1106" dirty="0"/>
          </a:p>
          <a:p>
            <a:r>
              <a:rPr lang="en-US" sz="1106" dirty="0"/>
              <a:t>“Fun. One day </a:t>
            </a:r>
          </a:p>
          <a:p>
            <a:r>
              <a:rPr lang="en-US" sz="1106" dirty="0"/>
              <a:t>it will be great.”</a:t>
            </a:r>
          </a:p>
          <a:p>
            <a:pPr algn="l"/>
            <a:endParaRPr lang="en-US" sz="1106" dirty="0"/>
          </a:p>
          <a:p>
            <a:pPr algn="l"/>
            <a:endParaRPr lang="en-US" sz="1106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7EE63F2-C1A9-4945-A573-F0A2F4D89187}"/>
              </a:ext>
            </a:extLst>
          </p:cNvPr>
          <p:cNvSpPr/>
          <p:nvPr/>
        </p:nvSpPr>
        <p:spPr>
          <a:xfrm>
            <a:off x="1758572" y="1021760"/>
            <a:ext cx="5879256" cy="865602"/>
          </a:xfrm>
          <a:custGeom>
            <a:avLst/>
            <a:gdLst>
              <a:gd name="connsiteX0" fmla="*/ 0 w 6376416"/>
              <a:gd name="connsiteY0" fmla="*/ 329198 h 938798"/>
              <a:gd name="connsiteX1" fmla="*/ 1316736 w 6376416"/>
              <a:gd name="connsiteY1" fmla="*/ 914414 h 938798"/>
              <a:gd name="connsiteX2" fmla="*/ 4474464 w 6376416"/>
              <a:gd name="connsiteY2" fmla="*/ 14 h 938798"/>
              <a:gd name="connsiteX3" fmla="*/ 6376416 w 6376416"/>
              <a:gd name="connsiteY3" fmla="*/ 938798 h 93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6416" h="938798">
                <a:moveTo>
                  <a:pt x="0" y="329198"/>
                </a:moveTo>
                <a:cubicBezTo>
                  <a:pt x="285496" y="649238"/>
                  <a:pt x="570992" y="969278"/>
                  <a:pt x="1316736" y="914414"/>
                </a:cubicBezTo>
                <a:cubicBezTo>
                  <a:pt x="2062480" y="859550"/>
                  <a:pt x="3631184" y="-4050"/>
                  <a:pt x="4474464" y="14"/>
                </a:cubicBezTo>
                <a:cubicBezTo>
                  <a:pt x="5317744" y="4078"/>
                  <a:pt x="5847080" y="471438"/>
                  <a:pt x="6376416" y="93879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4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24A87-EDB3-0D27-14AA-D2A2463C34F2}"/>
              </a:ext>
            </a:extLst>
          </p:cNvPr>
          <p:cNvSpPr/>
          <p:nvPr/>
        </p:nvSpPr>
        <p:spPr>
          <a:xfrm>
            <a:off x="858693" y="4964963"/>
            <a:ext cx="8041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" b="1" dirty="0">
                <a:latin typeface="Arial" panose="020B0604020202020204" pitchFamily="34" charset="0"/>
              </a:rPr>
              <a:t>Fischer &amp; Dobbins (2023) </a:t>
            </a:r>
            <a:r>
              <a:rPr lang="en-GB" sz="500" dirty="0">
                <a:latin typeface="Arial" panose="020B0604020202020204" pitchFamily="34" charset="0"/>
              </a:rPr>
              <a:t>– Journal of Management Education </a:t>
            </a:r>
          </a:p>
          <a:p>
            <a:r>
              <a:rPr lang="en-GB" sz="500" dirty="0">
                <a:latin typeface="Arial" panose="020B0604020202020204" pitchFamily="34" charset="0"/>
              </a:rPr>
              <a:t>Is it Worth it? How Paradoxical Tensions of Identity Shape the Readiness of Management Educators to Embrace Transformative Technologies in their Teaching </a:t>
            </a:r>
            <a:r>
              <a:rPr lang="en-GB" sz="500" u="sng" dirty="0">
                <a:hlinkClick r:id="rId2"/>
              </a:rPr>
              <a:t>https://journals.sagepub.com/doi/10.1177/10525629231201843</a:t>
            </a:r>
            <a:endParaRPr lang="en-GB" sz="500" dirty="0"/>
          </a:p>
          <a:p>
            <a:endParaRPr lang="en-US" sz="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5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94B0-3742-F04D-8665-06AAB259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62" y="520547"/>
            <a:ext cx="6070821" cy="762369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Paradoxical tensions </a:t>
            </a:r>
            <a:r>
              <a:rPr lang="en-GB" sz="2400" dirty="0">
                <a:solidFill>
                  <a:srgbClr val="C00000"/>
                </a:solidFill>
              </a:rPr>
              <a:t>of identity </a:t>
            </a:r>
            <a:r>
              <a:rPr lang="en-GB" sz="2400" i="0" u="none" strike="noStrike" dirty="0">
                <a:solidFill>
                  <a:srgbClr val="003366"/>
                </a:solidFill>
                <a:effectLst/>
                <a:latin typeface="Calibri" panose="020F0502020204030204" pitchFamily="34" charset="0"/>
              </a:rPr>
              <a:t>that influence AI adoption in the classroom</a:t>
            </a:r>
            <a:endParaRPr lang="en-US" sz="2306" dirty="0">
              <a:solidFill>
                <a:srgbClr val="00336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446F0-9B19-5FCB-B819-6053C06A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07F3856-242E-EE38-A989-73D254BD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4" y="1606466"/>
            <a:ext cx="7658662" cy="25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7DDFC560-C7B2-A0D0-BB9C-25632580D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593" y="32603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473F3B-3C01-EE47-A317-2C49BB3E2FA0}"/>
              </a:ext>
            </a:extLst>
          </p:cNvPr>
          <p:cNvSpPr txBox="1"/>
          <p:nvPr/>
        </p:nvSpPr>
        <p:spPr>
          <a:xfrm>
            <a:off x="994542" y="4540840"/>
            <a:ext cx="7824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</a:rPr>
              <a:t>Fischer &amp; Dobbins (2023) </a:t>
            </a:r>
            <a:r>
              <a:rPr lang="en-GB" sz="1000" dirty="0">
                <a:latin typeface="Arial" panose="020B0604020202020204" pitchFamily="34" charset="0"/>
              </a:rPr>
              <a:t>– Journal of Management Education </a:t>
            </a:r>
          </a:p>
          <a:p>
            <a:r>
              <a:rPr lang="en-GB" sz="1000" dirty="0">
                <a:latin typeface="Arial" panose="020B0604020202020204" pitchFamily="34" charset="0"/>
              </a:rPr>
              <a:t>Is it Worth it? How Paradoxical Tensions of Identity Shape the Readiness of Management Educators to Embrace Transformative Technologies in their Teaching  </a:t>
            </a:r>
            <a:r>
              <a:rPr lang="en-GB" sz="1000" u="sng" dirty="0">
                <a:hlinkClick r:id="rId3"/>
              </a:rPr>
              <a:t>https://journals.sagepub.com/doi/10.1177/10525629231201843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9000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7E48376-31A3-894F-8AC1-6651E8589406}"/>
              </a:ext>
            </a:extLst>
          </p:cNvPr>
          <p:cNvSpPr/>
          <p:nvPr/>
        </p:nvSpPr>
        <p:spPr>
          <a:xfrm>
            <a:off x="804084" y="4597268"/>
            <a:ext cx="8041152" cy="6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</a:rPr>
              <a:t>Fischer &amp; Dobbins (2023) </a:t>
            </a:r>
            <a:r>
              <a:rPr lang="en-GB" sz="1000" dirty="0">
                <a:latin typeface="Arial" panose="020B0604020202020204" pitchFamily="34" charset="0"/>
              </a:rPr>
              <a:t>– Journal of Management Education </a:t>
            </a:r>
          </a:p>
          <a:p>
            <a:r>
              <a:rPr lang="en-GB" sz="1000" dirty="0">
                <a:latin typeface="Arial" panose="020B0604020202020204" pitchFamily="34" charset="0"/>
              </a:rPr>
              <a:t>Is it Worth it? How Paradoxical Tensions of Identity Shape the Readiness of Management Educators to Embrace Transformative Technologies in their Teaching </a:t>
            </a:r>
            <a:r>
              <a:rPr lang="en-GB" sz="1000" u="sng" dirty="0">
                <a:hlinkClick r:id="rId2"/>
              </a:rPr>
              <a:t>https://journals.sagepub.com/doi/10.1177/10525629231201843</a:t>
            </a:r>
            <a:endParaRPr lang="en-GB" sz="1000" dirty="0"/>
          </a:p>
          <a:p>
            <a:endParaRPr lang="en-US" sz="739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1C4BFA-9F5A-6F48-AB93-5D60A6BB8C26}"/>
              </a:ext>
            </a:extLst>
          </p:cNvPr>
          <p:cNvSpPr/>
          <p:nvPr/>
        </p:nvSpPr>
        <p:spPr>
          <a:xfrm>
            <a:off x="2176815" y="155494"/>
            <a:ext cx="4150496" cy="719321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defTabSz="476226">
              <a:lnSpc>
                <a:spcPct val="90000"/>
              </a:lnSpc>
              <a:spcBef>
                <a:spcPct val="0"/>
              </a:spcBef>
            </a:pPr>
            <a:r>
              <a:rPr lang="en-US" sz="2306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+mj-ea"/>
                <a:cs typeface="+mj-cs"/>
              </a:rPr>
              <a:t>AI needs to be embedded within</a:t>
            </a:r>
          </a:p>
          <a:p>
            <a:pPr defTabSz="476226">
              <a:lnSpc>
                <a:spcPct val="90000"/>
              </a:lnSpc>
              <a:spcBef>
                <a:spcPct val="0"/>
              </a:spcBef>
            </a:pPr>
            <a:r>
              <a:rPr lang="en-US" sz="2306" b="1" dirty="0">
                <a:solidFill>
                  <a:srgbClr val="C00000"/>
                </a:solidFill>
                <a:latin typeface="Calibri" charset="0"/>
                <a:ea typeface="+mj-ea"/>
                <a:cs typeface="+mj-cs"/>
              </a:rPr>
              <a:t>Processes and Pedagogy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F0F55-BE34-417F-B8D2-06D79E923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102" y="1052797"/>
            <a:ext cx="5377924" cy="3161348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89301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FD14-2DB1-005D-F89B-DA5EDB78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2507"/>
            <a:ext cx="7886700" cy="760491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That was my first ‘Pearl of practical wisdom’ – Reminder, a</a:t>
            </a:r>
            <a:r>
              <a:rPr lang="en-GB" sz="2400" b="1" dirty="0">
                <a:latin typeface="Calibri" panose="020F0502020204030204" pitchFamily="34" charset="0"/>
              </a:rPr>
              <a:t> call for </a:t>
            </a: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your</a:t>
            </a:r>
            <a:r>
              <a:rPr lang="en-GB" sz="2400" b="1" dirty="0">
                <a:latin typeface="Calibri" panose="020F0502020204030204" pitchFamily="34" charset="0"/>
              </a:rPr>
              <a:t> AI work (Pearls of practical wisdom and short case studies):</a:t>
            </a:r>
            <a:br>
              <a:rPr lang="en-GB" sz="2400" b="1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47092-F67D-5562-5D6D-1A3779446145}"/>
              </a:ext>
            </a:extLst>
          </p:cNvPr>
          <p:cNvSpPr txBox="1"/>
          <p:nvPr/>
        </p:nvSpPr>
        <p:spPr>
          <a:xfrm>
            <a:off x="505860" y="2232810"/>
            <a:ext cx="8638140" cy="829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</a:pPr>
            <a:r>
              <a:rPr lang="en-GB" sz="16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 tooltip="https://docs.google.com/document/d/1RVgBHAnDGfi28VVTjHQchJ7Sf-zNMwRo7jH4DbtebOg/edit"/>
              </a:rPr>
              <a:t>https://docs.google.com/document/d/1RVgBHAnDGfi28VVTjHQchJ7Sf-zNMwRo7jH4DbtebOg/edit</a:t>
            </a:r>
            <a:endParaRPr lang="en-GB" sz="16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</a:pP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4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E2873B-8636-AF49-8F36-3DB558A10310}"/>
              </a:ext>
            </a:extLst>
          </p:cNvPr>
          <p:cNvGrpSpPr/>
          <p:nvPr/>
        </p:nvGrpSpPr>
        <p:grpSpPr>
          <a:xfrm>
            <a:off x="209697" y="1436241"/>
            <a:ext cx="8849032" cy="3656307"/>
            <a:chOff x="781665" y="1506207"/>
            <a:chExt cx="10618838" cy="4387568"/>
          </a:xfrm>
          <a:effectLst>
            <a:glow rad="127000">
              <a:schemeClr val="bg1">
                <a:lumMod val="75000"/>
              </a:schemeClr>
            </a:glow>
          </a:effectLst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D1627B7-66C7-4B00-B785-E4BB972891FA}"/>
                </a:ext>
              </a:extLst>
            </p:cNvPr>
            <p:cNvSpPr/>
            <p:nvPr/>
          </p:nvSpPr>
          <p:spPr>
            <a:xfrm>
              <a:off x="781665" y="1506207"/>
              <a:ext cx="10618838" cy="438756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76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80DD91D-6E72-47DB-8B1F-5E858C61C582}"/>
                </a:ext>
              </a:extLst>
            </p:cNvPr>
            <p:cNvSpPr/>
            <p:nvPr/>
          </p:nvSpPr>
          <p:spPr>
            <a:xfrm>
              <a:off x="5138389" y="3983746"/>
              <a:ext cx="1827035" cy="1687624"/>
            </a:xfrm>
            <a:custGeom>
              <a:avLst/>
              <a:gdLst>
                <a:gd name="connsiteX0" fmla="*/ 0 w 1918890"/>
                <a:gd name="connsiteY0" fmla="*/ 959445 h 1918890"/>
                <a:gd name="connsiteX1" fmla="*/ 959445 w 1918890"/>
                <a:gd name="connsiteY1" fmla="*/ 0 h 1918890"/>
                <a:gd name="connsiteX2" fmla="*/ 1918890 w 1918890"/>
                <a:gd name="connsiteY2" fmla="*/ 959445 h 1918890"/>
                <a:gd name="connsiteX3" fmla="*/ 959445 w 1918890"/>
                <a:gd name="connsiteY3" fmla="*/ 1918890 h 1918890"/>
                <a:gd name="connsiteX4" fmla="*/ 0 w 1918890"/>
                <a:gd name="connsiteY4" fmla="*/ 959445 h 191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90" h="1918890">
                  <a:moveTo>
                    <a:pt x="0" y="959445"/>
                  </a:moveTo>
                  <a:cubicBezTo>
                    <a:pt x="0" y="429558"/>
                    <a:pt x="429558" y="0"/>
                    <a:pt x="959445" y="0"/>
                  </a:cubicBezTo>
                  <a:cubicBezTo>
                    <a:pt x="1489332" y="0"/>
                    <a:pt x="1918890" y="429558"/>
                    <a:pt x="1918890" y="959445"/>
                  </a:cubicBezTo>
                  <a:cubicBezTo>
                    <a:pt x="1918890" y="1489332"/>
                    <a:pt x="1489332" y="1918890"/>
                    <a:pt x="959445" y="1918890"/>
                  </a:cubicBezTo>
                  <a:cubicBezTo>
                    <a:pt x="429558" y="1918890"/>
                    <a:pt x="0" y="1489332"/>
                    <a:pt x="0" y="9594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67" b="1" dirty="0">
                  <a:solidFill>
                    <a:schemeClr val="bg2">
                      <a:lumMod val="10000"/>
                    </a:schemeClr>
                  </a:solidFill>
                </a:rPr>
                <a:t>Ethics and Academic Integrity, </a:t>
              </a:r>
            </a:p>
            <a:p>
              <a:pPr algn="ctr"/>
              <a:r>
                <a:rPr lang="en-US" sz="1167" b="1" dirty="0">
                  <a:solidFill>
                    <a:schemeClr val="bg2">
                      <a:lumMod val="10000"/>
                    </a:schemeClr>
                  </a:solidFill>
                </a:rPr>
                <a:t>with and without AI</a:t>
              </a:r>
            </a:p>
            <a:p>
              <a:pPr algn="ctr"/>
              <a:endParaRPr lang="en-US" sz="1167" b="1" dirty="0">
                <a:solidFill>
                  <a:schemeClr val="tx2"/>
                </a:solidFill>
              </a:endParaRPr>
            </a:p>
            <a:p>
              <a:pPr algn="ctr" defTabSz="277798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67" b="1" dirty="0">
                  <a:solidFill>
                    <a:schemeClr val="accent5">
                      <a:lumMod val="50000"/>
                    </a:schemeClr>
                  </a:solidFill>
                  <a:latin typeface="Arial"/>
                </a:rPr>
                <a:t>Chapter 3</a:t>
              </a:r>
              <a:endParaRPr lang="en-US" sz="1167" dirty="0">
                <a:solidFill>
                  <a:schemeClr val="accent5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78434D0-3D60-429E-95CB-446E2661919B}"/>
                </a:ext>
              </a:extLst>
            </p:cNvPr>
            <p:cNvSpPr/>
            <p:nvPr/>
          </p:nvSpPr>
          <p:spPr>
            <a:xfrm>
              <a:off x="8198603" y="4469353"/>
              <a:ext cx="2670736" cy="120201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167" b="1" dirty="0">
                  <a:solidFill>
                    <a:schemeClr val="tx1"/>
                  </a:solidFill>
                </a:rPr>
                <a:t>Teaching of the future</a:t>
              </a:r>
            </a:p>
            <a:p>
              <a:pPr lvl="0" algn="ctr"/>
              <a:r>
                <a:rPr lang="en-US" sz="1167" b="1" dirty="0">
                  <a:solidFill>
                    <a:schemeClr val="accent5">
                      <a:lumMod val="50000"/>
                    </a:schemeClr>
                  </a:solidFill>
                  <a:latin typeface="Arial"/>
                </a:rPr>
                <a:t>Chapter 2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C06E454-4C57-4E50-9515-872DF3E4FE15}"/>
                </a:ext>
              </a:extLst>
            </p:cNvPr>
            <p:cNvSpPr/>
            <p:nvPr/>
          </p:nvSpPr>
          <p:spPr>
            <a:xfrm>
              <a:off x="8173967" y="1823099"/>
              <a:ext cx="2695371" cy="106031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67" b="1" dirty="0">
                  <a:solidFill>
                    <a:schemeClr val="tx1"/>
                  </a:solidFill>
                </a:rPr>
                <a:t>AI-enhanced learning environment</a:t>
              </a:r>
              <a:r>
                <a:rPr lang="en-US" sz="1167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167" b="1" dirty="0">
                  <a:solidFill>
                    <a:schemeClr val="accent5">
                      <a:lumMod val="50000"/>
                    </a:schemeClr>
                  </a:solidFill>
                  <a:latin typeface="Arial"/>
                </a:rPr>
                <a:t>Chapter 1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4BA8F65-E64F-4CE8-935B-E4D4191185C8}"/>
                </a:ext>
              </a:extLst>
            </p:cNvPr>
            <p:cNvSpPr/>
            <p:nvPr/>
          </p:nvSpPr>
          <p:spPr>
            <a:xfrm>
              <a:off x="1186189" y="4361826"/>
              <a:ext cx="2626739" cy="120201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167" b="1" dirty="0">
                  <a:solidFill>
                    <a:schemeClr val="tx1"/>
                  </a:solidFill>
                </a:rPr>
                <a:t>Assessments:</a:t>
              </a:r>
            </a:p>
            <a:p>
              <a:pPr lvl="0" algn="ctr"/>
              <a:r>
                <a:rPr lang="en-US" sz="1167" b="1" dirty="0">
                  <a:solidFill>
                    <a:schemeClr val="accent5">
                      <a:lumMod val="50000"/>
                    </a:schemeClr>
                  </a:solidFill>
                  <a:latin typeface="Arial"/>
                </a:rPr>
                <a:t>Chapter 4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4A2F96E8-A32A-45C4-B138-2734E064BE22}"/>
                </a:ext>
              </a:extLst>
            </p:cNvPr>
            <p:cNvSpPr/>
            <p:nvPr/>
          </p:nvSpPr>
          <p:spPr>
            <a:xfrm rot="10800000">
              <a:off x="7109978" y="4557828"/>
              <a:ext cx="786613" cy="71408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76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17074B63-6BBC-4E89-A41C-CD9CA015CECE}"/>
                </a:ext>
              </a:extLst>
            </p:cNvPr>
            <p:cNvSpPr/>
            <p:nvPr/>
          </p:nvSpPr>
          <p:spPr>
            <a:xfrm rot="5400000">
              <a:off x="8891833" y="3249818"/>
              <a:ext cx="1170557" cy="79538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76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623B358C-216E-40A3-A53E-2BC8ADFB92A3}"/>
                </a:ext>
              </a:extLst>
            </p:cNvPr>
            <p:cNvSpPr/>
            <p:nvPr/>
          </p:nvSpPr>
          <p:spPr>
            <a:xfrm>
              <a:off x="6984638" y="1964917"/>
              <a:ext cx="806450" cy="71634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76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54D36F13-7B95-4E3D-9816-A908940B5459}"/>
                </a:ext>
              </a:extLst>
            </p:cNvPr>
            <p:cNvSpPr/>
            <p:nvPr/>
          </p:nvSpPr>
          <p:spPr>
            <a:xfrm rot="16200000">
              <a:off x="1887843" y="3164347"/>
              <a:ext cx="1023929" cy="81755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76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2633254-B905-4251-B47C-5F097626FE05}"/>
                </a:ext>
              </a:extLst>
            </p:cNvPr>
            <p:cNvSpPr/>
            <p:nvPr/>
          </p:nvSpPr>
          <p:spPr>
            <a:xfrm>
              <a:off x="1086782" y="1801691"/>
              <a:ext cx="2600718" cy="108172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333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7" b="1" dirty="0">
                  <a:solidFill>
                    <a:schemeClr val="tx1"/>
                  </a:solidFill>
                </a:rPr>
                <a:t>Feedback &amp; dialogues with AI </a:t>
              </a:r>
            </a:p>
            <a:p>
              <a:pPr lvl="0" algn="ctr"/>
              <a:r>
                <a:rPr lang="en-US" sz="1167" b="1" dirty="0">
                  <a:solidFill>
                    <a:schemeClr val="accent5">
                      <a:lumMod val="50000"/>
                    </a:schemeClr>
                  </a:solidFill>
                  <a:latin typeface="Arial"/>
                </a:rPr>
                <a:t>Chapter 5</a:t>
              </a:r>
            </a:p>
          </p:txBody>
        </p:sp>
        <p:sp>
          <p:nvSpPr>
            <p:cNvPr id="13" name="Arrow: Right 23">
              <a:extLst>
                <a:ext uri="{FF2B5EF4-FFF2-40B4-BE49-F238E27FC236}">
                  <a16:creationId xmlns:a16="http://schemas.microsoft.com/office/drawing/2014/main" id="{86E607DA-9D54-D241-9FCC-13036466C21A}"/>
                </a:ext>
              </a:extLst>
            </p:cNvPr>
            <p:cNvSpPr/>
            <p:nvPr/>
          </p:nvSpPr>
          <p:spPr>
            <a:xfrm rot="10800000">
              <a:off x="3905209" y="4557829"/>
              <a:ext cx="891209" cy="71408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76"/>
            </a:p>
          </p:txBody>
        </p:sp>
        <p:sp>
          <p:nvSpPr>
            <p:cNvPr id="14" name="Arrow: Right 27">
              <a:extLst>
                <a:ext uri="{FF2B5EF4-FFF2-40B4-BE49-F238E27FC236}">
                  <a16:creationId xmlns:a16="http://schemas.microsoft.com/office/drawing/2014/main" id="{9E2B804D-181C-CD49-BC27-DF8458CA7373}"/>
                </a:ext>
              </a:extLst>
            </p:cNvPr>
            <p:cNvSpPr/>
            <p:nvPr/>
          </p:nvSpPr>
          <p:spPr>
            <a:xfrm>
              <a:off x="3989969" y="1963226"/>
              <a:ext cx="806450" cy="71634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76"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FCABA810-4C51-2544-9F96-4A7FF5531CCF}"/>
                </a:ext>
              </a:extLst>
            </p:cNvPr>
            <p:cNvSpPr/>
            <p:nvPr/>
          </p:nvSpPr>
          <p:spPr>
            <a:xfrm>
              <a:off x="4965091" y="1695575"/>
              <a:ext cx="1883332" cy="1622812"/>
            </a:xfrm>
            <a:custGeom>
              <a:avLst/>
              <a:gdLst>
                <a:gd name="connsiteX0" fmla="*/ 0 w 1918890"/>
                <a:gd name="connsiteY0" fmla="*/ 959445 h 1918890"/>
                <a:gd name="connsiteX1" fmla="*/ 959445 w 1918890"/>
                <a:gd name="connsiteY1" fmla="*/ 0 h 1918890"/>
                <a:gd name="connsiteX2" fmla="*/ 1918890 w 1918890"/>
                <a:gd name="connsiteY2" fmla="*/ 959445 h 1918890"/>
                <a:gd name="connsiteX3" fmla="*/ 959445 w 1918890"/>
                <a:gd name="connsiteY3" fmla="*/ 1918890 h 1918890"/>
                <a:gd name="connsiteX4" fmla="*/ 0 w 1918890"/>
                <a:gd name="connsiteY4" fmla="*/ 959445 h 191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90" h="1918890">
                  <a:moveTo>
                    <a:pt x="0" y="959445"/>
                  </a:moveTo>
                  <a:cubicBezTo>
                    <a:pt x="0" y="429558"/>
                    <a:pt x="429558" y="0"/>
                    <a:pt x="959445" y="0"/>
                  </a:cubicBezTo>
                  <a:cubicBezTo>
                    <a:pt x="1489332" y="0"/>
                    <a:pt x="1918890" y="429558"/>
                    <a:pt x="1918890" y="959445"/>
                  </a:cubicBezTo>
                  <a:cubicBezTo>
                    <a:pt x="1918890" y="1489332"/>
                    <a:pt x="1489332" y="1918890"/>
                    <a:pt x="959445" y="1918890"/>
                  </a:cubicBezTo>
                  <a:cubicBezTo>
                    <a:pt x="429558" y="1918890"/>
                    <a:pt x="0" y="1489332"/>
                    <a:pt x="0" y="9594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67" b="1" dirty="0">
                  <a:solidFill>
                    <a:schemeClr val="bg2">
                      <a:lumMod val="10000"/>
                    </a:schemeClr>
                  </a:solidFill>
                </a:rPr>
                <a:t>Supporting infrastructure, Agile processes, and a </a:t>
              </a:r>
            </a:p>
            <a:p>
              <a:pPr algn="ctr"/>
              <a:r>
                <a:rPr lang="en-US" sz="1167" b="1" dirty="0">
                  <a:solidFill>
                    <a:schemeClr val="bg2">
                      <a:lumMod val="10000"/>
                    </a:schemeClr>
                  </a:solidFill>
                </a:rPr>
                <a:t>culture of innovation</a:t>
              </a:r>
            </a:p>
            <a:p>
              <a:pPr algn="ctr"/>
              <a:endParaRPr lang="en-US" sz="1167" b="1" dirty="0">
                <a:solidFill>
                  <a:schemeClr val="tx2"/>
                </a:solidFill>
              </a:endParaRPr>
            </a:p>
            <a:p>
              <a:pPr algn="ctr" defTabSz="277798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67" b="1" dirty="0">
                  <a:solidFill>
                    <a:schemeClr val="accent5">
                      <a:lumMod val="50000"/>
                    </a:schemeClr>
                  </a:solidFill>
                  <a:latin typeface="Arial"/>
                </a:rPr>
                <a:t>Chapter 6</a:t>
              </a:r>
              <a:endParaRPr lang="en-US" sz="1167" dirty="0">
                <a:solidFill>
                  <a:schemeClr val="accent5">
                    <a:lumMod val="50000"/>
                  </a:schemeClr>
                </a:solidFill>
                <a:latin typeface="Arial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C94F4-C083-4712-B22E-8C95FBB3A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9" y="212189"/>
            <a:ext cx="8512098" cy="829829"/>
          </a:xfrm>
        </p:spPr>
        <p:txBody>
          <a:bodyPr>
            <a:normAutofit fontScale="90000"/>
          </a:bodyPr>
          <a:lstStyle/>
          <a:p>
            <a:r>
              <a:rPr lang="en-US" sz="2213" dirty="0">
                <a:solidFill>
                  <a:srgbClr val="002060"/>
                </a:solidFill>
              </a:rPr>
              <a:t>Before I move to the second ‘Pearl of Practical Wisdom’: All our resources from  an</a:t>
            </a:r>
            <a:r>
              <a:rPr lang="en-US" sz="2200" dirty="0">
                <a:solidFill>
                  <a:srgbClr val="002060"/>
                </a:solidFill>
              </a:rPr>
              <a:t> interdisciplinary </a:t>
            </a:r>
            <a:r>
              <a:rPr lang="en-US" sz="2213" dirty="0">
                <a:solidFill>
                  <a:srgbClr val="002060"/>
                </a:solidFill>
              </a:rPr>
              <a:t>student and staff group that reviewed </a:t>
            </a:r>
            <a:r>
              <a:rPr lang="en-US" sz="2213" dirty="0">
                <a:solidFill>
                  <a:srgbClr val="C00000"/>
                </a:solidFill>
              </a:rPr>
              <a:t>Opportunities and Risks of AI </a:t>
            </a:r>
            <a:r>
              <a:rPr lang="en-US" sz="2213" dirty="0">
                <a:solidFill>
                  <a:srgbClr val="002060"/>
                </a:solidFill>
              </a:rPr>
              <a:t>can be found here:</a:t>
            </a:r>
            <a:br>
              <a:rPr lang="en-US" sz="2213" dirty="0">
                <a:solidFill>
                  <a:srgbClr val="002060"/>
                </a:solidFill>
              </a:rPr>
            </a:br>
            <a:r>
              <a:rPr lang="en-US" sz="1833" b="0" dirty="0">
                <a:solidFill>
                  <a:srgbClr val="002060"/>
                </a:solidFill>
                <a:hlinkClick r:id="rId3"/>
              </a:rPr>
              <a:t>https://warwick.ac.uk/fac/cross_fac/academy/activities/learningcircles/future-of-learning/</a:t>
            </a:r>
            <a:r>
              <a:rPr lang="en-US" sz="1833" b="0" dirty="0">
                <a:solidFill>
                  <a:srgbClr val="002060"/>
                </a:solidFill>
              </a:rPr>
              <a:t> </a:t>
            </a:r>
            <a:endParaRPr lang="en-US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3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98985EE-9817-CF49-B0F8-3E89C24EC7FD}"/>
              </a:ext>
            </a:extLst>
          </p:cNvPr>
          <p:cNvSpPr txBox="1"/>
          <p:nvPr/>
        </p:nvSpPr>
        <p:spPr>
          <a:xfrm>
            <a:off x="3224499" y="2237993"/>
            <a:ext cx="1506788" cy="17297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1500-word scholarly blog, establishing you as an expert (underpinned by academic literature).</a:t>
            </a:r>
          </a:p>
          <a:p>
            <a:r>
              <a:rPr lang="en-GB" dirty="0"/>
              <a:t>Include images.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82C16-C305-0C4B-8856-512E4789E6D5}"/>
              </a:ext>
            </a:extLst>
          </p:cNvPr>
          <p:cNvSpPr txBox="1"/>
          <p:nvPr/>
        </p:nvSpPr>
        <p:spPr>
          <a:xfrm>
            <a:off x="4850698" y="2237993"/>
            <a:ext cx="1477341" cy="5016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500-word AI reflection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F4EB12-2275-264A-B417-F76F4551427D}"/>
              </a:ext>
            </a:extLst>
          </p:cNvPr>
          <p:cNvSpPr txBox="1"/>
          <p:nvPr/>
        </p:nvSpPr>
        <p:spPr>
          <a:xfrm>
            <a:off x="4272732" y="1462610"/>
            <a:ext cx="993477" cy="50167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Individual</a:t>
            </a:r>
          </a:p>
          <a:p>
            <a:r>
              <a:rPr lang="en-US" dirty="0"/>
              <a:t>2500 words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6BE763-0915-1B45-9447-2A33C2FC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07" y="221121"/>
            <a:ext cx="6572250" cy="1104636"/>
          </a:xfrm>
        </p:spPr>
        <p:txBody>
          <a:bodyPr>
            <a:normAutofit/>
          </a:bodyPr>
          <a:lstStyle/>
          <a:p>
            <a:r>
              <a:rPr lang="en-US" dirty="0"/>
              <a:t>Example Assessment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92ABF1-8164-1B4A-A2A0-6D6A8CE580E4}"/>
              </a:ext>
            </a:extLst>
          </p:cNvPr>
          <p:cNvSpPr txBox="1"/>
          <p:nvPr/>
        </p:nvSpPr>
        <p:spPr>
          <a:xfrm>
            <a:off x="3099870" y="4388070"/>
            <a:ext cx="35016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Sample: </a:t>
            </a:r>
            <a:r>
              <a:rPr lang="en-GB" sz="800" u="sng" dirty="0">
                <a:hlinkClick r:id="rId3"/>
              </a:rPr>
              <a:t>https://blogs.warwick.ac.uk/wjett/entry/scholarly_blogs_part/</a:t>
            </a:r>
            <a:r>
              <a:rPr lang="en-GB" sz="800" dirty="0"/>
              <a:t> </a:t>
            </a:r>
            <a:endParaRPr lang="en-US" sz="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C2BF7-2C2E-6B4C-82C3-0BFDC8BC6CB2}"/>
              </a:ext>
            </a:extLst>
          </p:cNvPr>
          <p:cNvSpPr txBox="1"/>
          <p:nvPr/>
        </p:nvSpPr>
        <p:spPr>
          <a:xfrm>
            <a:off x="4850697" y="3291259"/>
            <a:ext cx="1540108" cy="70634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500-word margin for images with text / quotes</a:t>
            </a:r>
          </a:p>
        </p:txBody>
      </p:sp>
    </p:spTree>
    <p:extLst>
      <p:ext uri="{BB962C8B-B14F-4D97-AF65-F5344CB8AC3E}">
        <p14:creationId xmlns:p14="http://schemas.microsoft.com/office/powerpoint/2010/main" val="294852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899E130E-E8F7-1D42-BE64-929F4C0AE1AD}"/>
              </a:ext>
            </a:extLst>
          </p:cNvPr>
          <p:cNvSpPr txBox="1">
            <a:spLocks/>
          </p:cNvSpPr>
          <p:nvPr/>
        </p:nvSpPr>
        <p:spPr>
          <a:xfrm>
            <a:off x="388684" y="392254"/>
            <a:ext cx="1675506" cy="6035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5714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GB" sz="2306" dirty="0"/>
              <a:t>Agenda </a:t>
            </a:r>
          </a:p>
          <a:p>
            <a:endParaRPr lang="en-GB" sz="221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D8907-A9EA-C440-8BBE-030AC95EB989}"/>
              </a:ext>
            </a:extLst>
          </p:cNvPr>
          <p:cNvSpPr txBox="1"/>
          <p:nvPr/>
        </p:nvSpPr>
        <p:spPr>
          <a:xfrm>
            <a:off x="388684" y="995774"/>
            <a:ext cx="8400662" cy="445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447" indent="-263447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While we wait and before we start: Some links to AI-related work</a:t>
            </a:r>
          </a:p>
          <a:p>
            <a:pPr marL="263447" indent="-263447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  <a:p>
            <a:pPr marL="263447" indent="-263447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Context</a:t>
            </a:r>
          </a:p>
          <a:p>
            <a:pPr marL="263447" indent="-263447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  <a:p>
            <a:pPr marL="263447" indent="-263447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Exploring the potential of an AI-based formative feedback tool</a:t>
            </a:r>
          </a:p>
          <a:p>
            <a:pPr marL="263447" indent="-263447"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263447" indent="-263447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Practical strategies for integrating generative AI into your teaching practices</a:t>
            </a:r>
          </a:p>
          <a:p>
            <a:pPr marL="680665" lvl="1" indent="-342900"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Understanding the paradoxical tensions of identity that influence AI adoption in the classroom</a:t>
            </a:r>
          </a:p>
          <a:p>
            <a:pPr marL="680665" lvl="1" indent="-342900"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Employing a sensemaking lens to interpret students' and educators' perceptions of students’ use of generative AI (when asked to use generative AI)</a:t>
            </a:r>
          </a:p>
          <a:p>
            <a:pPr marL="680665" lvl="1" indent="-342900">
              <a:buFont typeface="+mj-lt"/>
              <a:buAutoNum type="arabicPeriod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263447" indent="-263447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Discussion</a:t>
            </a:r>
          </a:p>
          <a:p>
            <a:pPr marL="263447" indent="-263447">
              <a:buFont typeface="Arial" panose="020B0604020202020204" pitchFamily="34" charset="0"/>
              <a:buChar char="•"/>
            </a:pPr>
            <a:endParaRPr lang="en-US" sz="166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660" i="1" dirty="0"/>
          </a:p>
          <a:p>
            <a:pPr marL="263447" indent="-263447">
              <a:buFont typeface="Arial" panose="020B0604020202020204" pitchFamily="34" charset="0"/>
              <a:buChar char="•"/>
            </a:pPr>
            <a:endParaRPr lang="en-US" sz="1660" dirty="0"/>
          </a:p>
        </p:txBody>
      </p:sp>
    </p:spTree>
    <p:extLst>
      <p:ext uri="{BB962C8B-B14F-4D97-AF65-F5344CB8AC3E}">
        <p14:creationId xmlns:p14="http://schemas.microsoft.com/office/powerpoint/2010/main" val="340484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23BC-CDB2-5512-8B1D-01F8649A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783"/>
            <a:ext cx="7886700" cy="1104636"/>
          </a:xfrm>
        </p:spPr>
        <p:txBody>
          <a:bodyPr>
            <a:normAutofit fontScale="90000"/>
          </a:bodyPr>
          <a:lstStyle/>
          <a:p>
            <a:r>
              <a:rPr lang="en-GB" sz="2400" i="0" u="none" strike="noStrike" dirty="0">
                <a:solidFill>
                  <a:srgbClr val="003366"/>
                </a:solidFill>
                <a:effectLst/>
                <a:latin typeface="Calibri" panose="020F0502020204030204" pitchFamily="34" charset="0"/>
              </a:rPr>
              <a:t>Employing a sensemaking lens to interpret students' and educators' perceptions of students’ use of generative AI </a:t>
            </a:r>
            <a:br>
              <a:rPr lang="en-GB" sz="2400" i="0" u="none" strike="noStrike" dirty="0">
                <a:solidFill>
                  <a:srgbClr val="003366"/>
                </a:solidFill>
                <a:effectLst/>
                <a:latin typeface="Calibri" panose="020F0502020204030204" pitchFamily="34" charset="0"/>
              </a:rPr>
            </a:br>
            <a:r>
              <a:rPr lang="en-GB" sz="2400" i="0" u="none" strike="noStrike" dirty="0">
                <a:solidFill>
                  <a:srgbClr val="003366"/>
                </a:solidFill>
                <a:effectLst/>
                <a:latin typeface="Calibri" panose="020F0502020204030204" pitchFamily="34" charset="0"/>
              </a:rPr>
              <a:t>(when being asked to use </a:t>
            </a:r>
            <a:r>
              <a:rPr lang="en-GB" sz="2400" i="0" u="none" strike="noStrike" dirty="0" err="1">
                <a:solidFill>
                  <a:srgbClr val="003366"/>
                </a:solidFill>
                <a:effectLst/>
                <a:latin typeface="Calibri" panose="020F0502020204030204" pitchFamily="34" charset="0"/>
              </a:rPr>
              <a:t>GenAI</a:t>
            </a:r>
            <a:r>
              <a:rPr lang="en-GB" sz="2400" i="0" u="none" strike="noStrike" dirty="0">
                <a:solidFill>
                  <a:srgbClr val="003366"/>
                </a:solidFill>
                <a:effectLst/>
                <a:latin typeface="Calibri" panose="020F0502020204030204" pitchFamily="34" charset="0"/>
              </a:rPr>
              <a:t>)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82F39-ECF5-0268-E135-D0C0E97B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26" y="1327419"/>
            <a:ext cx="5583946" cy="2648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7EE93-4AE5-1A06-5256-44C7B71602F2}"/>
              </a:ext>
            </a:extLst>
          </p:cNvPr>
          <p:cNvSpPr txBox="1"/>
          <p:nvPr/>
        </p:nvSpPr>
        <p:spPr>
          <a:xfrm>
            <a:off x="76953" y="4417443"/>
            <a:ext cx="6025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Making Sense of Generative AI for Assessments: Contrasting Student Claims and Assessor Evaluations </a:t>
            </a:r>
            <a:endParaRPr lang="en-GB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Isabel Fischer*, Simon Sweeney**, Matthew Lucas***, and Neha Gupta*</a:t>
            </a:r>
            <a:endParaRPr lang="en-GB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University of Warwick, Warwick Business School, Coventry, UK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** University of York, York, UK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*** IBM, Hursley, UK &amp; University of Warwick, Warwick Business School, Coventry, UK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1B049-7C19-8746-24BD-D3B54CFD2D2F}"/>
              </a:ext>
            </a:extLst>
          </p:cNvPr>
          <p:cNvSpPr txBox="1"/>
          <p:nvPr/>
        </p:nvSpPr>
        <p:spPr>
          <a:xfrm>
            <a:off x="4495047" y="4568048"/>
            <a:ext cx="457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/>
            <a:r>
              <a:rPr lang="en-GB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Preuss, L., Fletcher, I., &amp; Luiz, J.M. (2023). </a:t>
            </a:r>
            <a:r>
              <a:rPr lang="en-GB" sz="1050" dirty="0">
                <a:solidFill>
                  <a:srgbClr val="1C1D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sensemaking as a lens to assess student learning on corporate social responsibility and sustainability. </a:t>
            </a:r>
            <a:r>
              <a:rPr lang="en-GB" sz="1050" i="1" dirty="0">
                <a:solidFill>
                  <a:srgbClr val="1C1D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Higher Education Quarterly</a:t>
            </a:r>
            <a:r>
              <a:rPr lang="en-GB" sz="1050" dirty="0">
                <a:solidFill>
                  <a:srgbClr val="1C1D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050" u="sng" dirty="0">
                <a:solidFill>
                  <a:srgbClr val="2998E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https://doi.org/10.1111/hequ.12429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4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23BC-CDB2-5512-8B1D-01F8649A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1599"/>
            <a:ext cx="7886700" cy="1104636"/>
          </a:xfrm>
        </p:spPr>
        <p:txBody>
          <a:bodyPr>
            <a:normAutofit fontScale="90000"/>
          </a:bodyPr>
          <a:lstStyle/>
          <a:p>
            <a:r>
              <a:rPr lang="en-GB" sz="2400" i="0" u="none" strike="noStrike" dirty="0">
                <a:solidFill>
                  <a:srgbClr val="003366"/>
                </a:solidFill>
                <a:effectLst/>
                <a:latin typeface="Calibri" panose="020F0502020204030204" pitchFamily="34" charset="0"/>
              </a:rPr>
              <a:t>Employing a sensemaking lens to interpret students' and educators' perceptions of students’ use of generative AI</a:t>
            </a:r>
            <a:br>
              <a:rPr lang="en-GB" sz="2400" i="0" u="none" strike="noStrike" dirty="0">
                <a:solidFill>
                  <a:srgbClr val="003366"/>
                </a:solidFill>
                <a:effectLst/>
                <a:latin typeface="Calibri" panose="020F0502020204030204" pitchFamily="34" charset="0"/>
              </a:rPr>
            </a:br>
            <a:r>
              <a:rPr lang="en-GB" sz="2400" i="0" u="none" strike="noStrike" dirty="0">
                <a:solidFill>
                  <a:srgbClr val="003366"/>
                </a:solidFill>
                <a:effectLst/>
                <a:latin typeface="Calibri" panose="020F0502020204030204" pitchFamily="34" charset="0"/>
              </a:rPr>
              <a:t>(when being asked to use </a:t>
            </a:r>
            <a:r>
              <a:rPr lang="en-GB" sz="2400" i="0" u="none" strike="noStrike" dirty="0" err="1">
                <a:solidFill>
                  <a:srgbClr val="003366"/>
                </a:solidFill>
                <a:effectLst/>
                <a:latin typeface="Calibri" panose="020F0502020204030204" pitchFamily="34" charset="0"/>
              </a:rPr>
              <a:t>GenAI</a:t>
            </a:r>
            <a:r>
              <a:rPr lang="en-GB" sz="2400" i="0" u="none" strike="noStrike" dirty="0">
                <a:solidFill>
                  <a:srgbClr val="003366"/>
                </a:solidFill>
                <a:effectLst/>
                <a:latin typeface="Calibri" panose="020F0502020204030204" pitchFamily="34" charset="0"/>
              </a:rPr>
              <a:t>)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82F39-ECF5-0268-E135-D0C0E97B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" y="1533130"/>
            <a:ext cx="5583946" cy="2648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A7D2F-CD28-CA13-46F2-727ECF4C0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357" y="1408907"/>
            <a:ext cx="2956290" cy="2648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7EE93-4AE5-1A06-5256-44C7B71602F2}"/>
              </a:ext>
            </a:extLst>
          </p:cNvPr>
          <p:cNvSpPr txBox="1"/>
          <p:nvPr/>
        </p:nvSpPr>
        <p:spPr>
          <a:xfrm>
            <a:off x="1317278" y="4475659"/>
            <a:ext cx="6025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Making Sense of Generative AI for Assessments: Contrasting Student Claims and Assessor Evaluations </a:t>
            </a:r>
            <a:endParaRPr lang="en-GB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Isabel Fischer*, Simon Sweeney**, Matthew Lucas***, and Neha Gupta*</a:t>
            </a:r>
            <a:endParaRPr lang="en-GB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University of Warwick, Warwick Business School, Coventry, UK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** University of York, York, UK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*** IBM, Hursley, UK &amp; University of Warwick, Warwick Business School, Coventry, UK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1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8FBD-E9DB-A11F-DE50-7A7ABB51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72" y="2024429"/>
            <a:ext cx="3811508" cy="1104636"/>
          </a:xfrm>
        </p:spPr>
        <p:txBody>
          <a:bodyPr/>
          <a:lstStyle/>
          <a:p>
            <a:r>
              <a:rPr lang="en-US" dirty="0"/>
              <a:t>Questions and Discussion.</a:t>
            </a:r>
          </a:p>
        </p:txBody>
      </p:sp>
    </p:spTree>
    <p:extLst>
      <p:ext uri="{BB962C8B-B14F-4D97-AF65-F5344CB8AC3E}">
        <p14:creationId xmlns:p14="http://schemas.microsoft.com/office/powerpoint/2010/main" val="391804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81B635-3348-EE4D-87D7-D3855796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277" y="2127528"/>
            <a:ext cx="6059821" cy="101850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746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FD14-2DB1-005D-F89B-DA5EDB78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18" y="90535"/>
            <a:ext cx="7886700" cy="769545"/>
          </a:xfrm>
        </p:spPr>
        <p:txBody>
          <a:bodyPr/>
          <a:lstStyle/>
          <a:p>
            <a:r>
              <a:rPr lang="en-US" dirty="0"/>
              <a:t>Some links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47092-F67D-5562-5D6D-1A3779446145}"/>
              </a:ext>
            </a:extLst>
          </p:cNvPr>
          <p:cNvSpPr txBox="1"/>
          <p:nvPr/>
        </p:nvSpPr>
        <p:spPr>
          <a:xfrm>
            <a:off x="284618" y="860080"/>
            <a:ext cx="8755834" cy="4289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AI in education resources: 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2"/>
              </a:rPr>
              <a:t>https://warwick.ac.uk/fac/cross_fac/academy/activities/learningcircles/future-of-learning/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lvl="0">
              <a:lnSpc>
                <a:spcPct val="115000"/>
              </a:lnSpc>
            </a:pPr>
            <a:endParaRPr lang="en-GB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AI in higher education report: </a:t>
            </a:r>
          </a:p>
          <a:p>
            <a:pPr lvl="1">
              <a:lnSpc>
                <a:spcPct val="115000"/>
              </a:lnSpc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3"/>
              </a:rPr>
              <a:t>https://warwick.ac.uk/fac/cross_fac/academy/activities/learningcircles/future-of-learning/ai_education.pdf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GB" sz="1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endParaRPr lang="en-GB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Fischer, I. and Dobbins K. 2023,</a:t>
            </a:r>
            <a:r>
              <a:rPr lang="en-GB" sz="1400" dirty="0">
                <a:solidFill>
                  <a:srgbClr val="3333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b="1" u="sng" dirty="0">
                <a:solidFill>
                  <a:srgbClr val="0033CC"/>
                </a:solidFill>
                <a:effectLst/>
                <a:ea typeface="Times New Roman" panose="02020603050405020304" pitchFamily="18" charset="0"/>
              </a:rPr>
              <a:t>Is it worth it? How paradoxical tensions of identity shape the readiness of management educators to embrace transformative technologies in their teaching,</a:t>
            </a:r>
            <a:r>
              <a:rPr lang="en-GB" sz="1400" dirty="0">
                <a:solidFill>
                  <a:srgbClr val="0033CC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Management Education,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https://doi.org/10.1177/10525629231201843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228600">
              <a:lnSpc>
                <a:spcPct val="115000"/>
              </a:lnSpc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Fischer, I. 2023, </a:t>
            </a:r>
            <a:r>
              <a:rPr lang="en-GB" sz="1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5"/>
              </a:rPr>
              <a:t>Evaluating the ethics of machines assessing humans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The case of AQA: An assessment organisation and exam board in England. </a:t>
            </a:r>
            <a:r>
              <a:rPr lang="en-GB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Information Technology Teaching Cases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4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6"/>
              </a:rPr>
              <a:t>https://doi.org/10.1177/20438869231178844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 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Fischer, I., Beswick, C. and Newell, S. 2021, </a:t>
            </a:r>
            <a:r>
              <a:rPr lang="en-GB" sz="1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7"/>
              </a:rPr>
              <a:t>Rho AI – Leveraging artificial intelligence to address climate change : financing, implementation and ethics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Information Technology Teaching Cases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4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8"/>
              </a:rPr>
              <a:t>https://journals.sagepub.com/doi/full/10.1177/2043886920961782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7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FD14-2DB1-005D-F89B-DA5EDB78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77" y="63374"/>
            <a:ext cx="7886700" cy="760491"/>
          </a:xfrm>
        </p:spPr>
        <p:txBody>
          <a:bodyPr/>
          <a:lstStyle/>
          <a:p>
            <a:r>
              <a:rPr lang="en-US" dirty="0"/>
              <a:t>More links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47092-F67D-5562-5D6D-1A3779446145}"/>
              </a:ext>
            </a:extLst>
          </p:cNvPr>
          <p:cNvSpPr txBox="1"/>
          <p:nvPr/>
        </p:nvSpPr>
        <p:spPr>
          <a:xfrm>
            <a:off x="311777" y="760491"/>
            <a:ext cx="8638140" cy="5360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600" b="1" dirty="0">
                <a:latin typeface="Calibri" panose="020F0502020204030204" pitchFamily="34" charset="0"/>
              </a:rPr>
              <a:t>A call for your AI work (Pearls of practical wisdom and short case studies):</a:t>
            </a:r>
          </a:p>
          <a:p>
            <a:pPr lvl="1">
              <a:lnSpc>
                <a:spcPct val="115000"/>
              </a:lnSpc>
            </a:pPr>
            <a:r>
              <a:rPr lang="en-GB" sz="16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 tooltip="https://docs.google.com/document/d/1RVgBHAnDGfi28VVTjHQchJ7Sf-zNMwRo7jH4DbtebOg/edit"/>
              </a:rPr>
              <a:t>https://docs.google.com/document/d/1RVgBHAnDGfi28VVTjHQchJ7Sf-zNMwRo7jH4DbtebOg/edit</a:t>
            </a:r>
            <a:endParaRPr lang="en-GB" sz="16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JISC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(2022)</a:t>
            </a: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Interested in receiving formative feedback on your draft essays and dissertations on demand? Introducing Warwick’s “AI Essay-Analyst” </a:t>
            </a: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https://nationalcentreforai.jiscinvolve.org/wp/2022/11/16/interested-in-receiving-formative-feedback-on-your-draft-essays-and-dissertations-on-demand-introducing-warwicks-ai-essay-analyst/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JISC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(2022), </a:t>
            </a:r>
            <a:r>
              <a:rPr lang="en-GB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 Map UK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https://exploreai.jisc.ac.uk/ai-map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Times Higher Education (THE) Campus Pedagogic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(2023)</a:t>
            </a: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Paradigm 4.0: bringing students, educators and AI together, 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https://www.timeshighereducation.com/campus/pedagogic-paradigm-40-bringing-students-educators-and-ai-together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CABS - Chartered Association of Business Schools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(2023)</a:t>
            </a: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 in (higher) education: A call for sector-wide collaboration,</a:t>
            </a: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https://charteredabs.org/ai-in-higher-education-a-call-for-sector-wide-collaboration/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</a:pP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endParaRPr lang="en-GB" sz="1600" b="0" i="0" u="sng" dirty="0">
              <a:solidFill>
                <a:srgbClr val="0563C1"/>
              </a:solidFill>
              <a:effectLst/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</a:pPr>
            <a:endParaRPr lang="en-GB" sz="1600" u="sng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7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3B43-B7BA-0C45-A3B9-69716F33F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250" y="2261343"/>
            <a:ext cx="3322623" cy="829829"/>
          </a:xfrm>
        </p:spPr>
        <p:txBody>
          <a:bodyPr>
            <a:noAutofit/>
          </a:bodyPr>
          <a:lstStyle/>
          <a:p>
            <a:pPr algn="l" defTabSz="476226"/>
            <a:r>
              <a:rPr lang="en-US" sz="2306" dirty="0">
                <a:solidFill>
                  <a:schemeClr val="accent1">
                    <a:lumMod val="50000"/>
                  </a:schemeClr>
                </a:solidFill>
              </a:rPr>
              <a:t>There is no single AI, </a:t>
            </a:r>
            <a:br>
              <a:rPr lang="en-US" sz="2306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306" dirty="0">
                <a:solidFill>
                  <a:schemeClr val="accent1">
                    <a:lumMod val="50000"/>
                  </a:schemeClr>
                </a:solidFill>
              </a:rPr>
              <a:t>we are using AI as an umbrella term.</a:t>
            </a:r>
            <a:br>
              <a:rPr lang="en-US" sz="2306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306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306" dirty="0">
                <a:solidFill>
                  <a:schemeClr val="accent1">
                    <a:lumMod val="50000"/>
                  </a:schemeClr>
                </a:solidFill>
              </a:rPr>
              <a:t>Similarly, we are not specific on generative AI (</a:t>
            </a:r>
            <a:r>
              <a:rPr lang="en-US" sz="2306" dirty="0" err="1">
                <a:solidFill>
                  <a:schemeClr val="accent1">
                    <a:lumMod val="50000"/>
                  </a:schemeClr>
                </a:solidFill>
              </a:rPr>
              <a:t>GenAI</a:t>
            </a:r>
            <a:r>
              <a:rPr lang="en-US" sz="2306" dirty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54ADE3-CF0A-564E-A65D-6B9D0F7CD61D}"/>
              </a:ext>
            </a:extLst>
          </p:cNvPr>
          <p:cNvSpPr/>
          <p:nvPr/>
        </p:nvSpPr>
        <p:spPr>
          <a:xfrm>
            <a:off x="729906" y="4689716"/>
            <a:ext cx="3911412" cy="43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6" dirty="0">
                <a:solidFill>
                  <a:srgbClr val="000000"/>
                </a:solidFill>
                <a:latin typeface="Arial" panose="020B0604020202020204" pitchFamily="34" charset="0"/>
              </a:rPr>
              <a:t>Fischer (2023): </a:t>
            </a:r>
            <a:r>
              <a:rPr lang="en-GB" sz="1106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https://doi.org/10.1177/20438869231178844</a:t>
            </a:r>
            <a:endParaRPr lang="en-US" sz="1294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DA8B8E-2923-4E1C-B0A1-1B5A9DE967F1}"/>
              </a:ext>
            </a:extLst>
          </p:cNvPr>
          <p:cNvGrpSpPr/>
          <p:nvPr/>
        </p:nvGrpSpPr>
        <p:grpSpPr>
          <a:xfrm>
            <a:off x="798926" y="685474"/>
            <a:ext cx="3562102" cy="3838901"/>
            <a:chOff x="5935707" y="822568"/>
            <a:chExt cx="4274522" cy="46066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44AD4C-5DB0-C441-BE35-C5AFB6D1B0F8}"/>
                </a:ext>
              </a:extLst>
            </p:cNvPr>
            <p:cNvSpPr/>
            <p:nvPr/>
          </p:nvSpPr>
          <p:spPr>
            <a:xfrm>
              <a:off x="5935707" y="822568"/>
              <a:ext cx="4274522" cy="4606681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9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E0EE86C-0ACA-0A48-9C77-9262E07D0749}"/>
                </a:ext>
              </a:extLst>
            </p:cNvPr>
            <p:cNvSpPr/>
            <p:nvPr/>
          </p:nvSpPr>
          <p:spPr>
            <a:xfrm>
              <a:off x="6219554" y="1012899"/>
              <a:ext cx="3701161" cy="3603658"/>
            </a:xfrm>
            <a:prstGeom prst="ellipse">
              <a:avLst/>
            </a:prstGeom>
            <a:solidFill>
              <a:srgbClr val="DD9D00">
                <a:alpha val="69804"/>
              </a:srgb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9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CF3B52-815B-8D47-AE78-01E4E2C8A8E3}"/>
                </a:ext>
              </a:extLst>
            </p:cNvPr>
            <p:cNvSpPr/>
            <p:nvPr/>
          </p:nvSpPr>
          <p:spPr>
            <a:xfrm>
              <a:off x="6570634" y="1171479"/>
              <a:ext cx="3040037" cy="2674122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1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9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423BAC-37B0-B54C-8325-EADA58210BF2}"/>
                </a:ext>
              </a:extLst>
            </p:cNvPr>
            <p:cNvSpPr txBox="1"/>
            <p:nvPr/>
          </p:nvSpPr>
          <p:spPr>
            <a:xfrm>
              <a:off x="7599905" y="4806889"/>
              <a:ext cx="1011726" cy="27483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91" b="1" dirty="0">
                  <a:solidFill>
                    <a:schemeClr val="bg1"/>
                  </a:solidFill>
                </a:rPr>
                <a:t>AI</a:t>
              </a:r>
            </a:p>
            <a:p>
              <a:pPr algn="ctr"/>
              <a:r>
                <a:rPr lang="en-US" sz="1291" dirty="0">
                  <a:solidFill>
                    <a:schemeClr val="bg1"/>
                  </a:solidFill>
                </a:rPr>
                <a:t>Artificial Intelligence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FF0FCA-0621-7D42-A3A6-E28934B61711}"/>
                </a:ext>
              </a:extLst>
            </p:cNvPr>
            <p:cNvSpPr txBox="1"/>
            <p:nvPr/>
          </p:nvSpPr>
          <p:spPr>
            <a:xfrm>
              <a:off x="7358055" y="3972986"/>
              <a:ext cx="1530464" cy="3754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91" b="1" dirty="0">
                  <a:solidFill>
                    <a:schemeClr val="bg1"/>
                  </a:solidFill>
                </a:rPr>
                <a:t>Machine Learning</a:t>
              </a:r>
            </a:p>
            <a:p>
              <a:pPr algn="ctr"/>
              <a:r>
                <a:rPr lang="en-US" sz="1106" dirty="0">
                  <a:solidFill>
                    <a:schemeClr val="bg1"/>
                  </a:solidFill>
                </a:rPr>
                <a:t>based on algorithms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0EDE7E-E260-4C40-AB30-9FCF04303ACD}"/>
                </a:ext>
              </a:extLst>
            </p:cNvPr>
            <p:cNvSpPr txBox="1"/>
            <p:nvPr/>
          </p:nvSpPr>
          <p:spPr>
            <a:xfrm>
              <a:off x="7585941" y="3325925"/>
              <a:ext cx="1011726" cy="27483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91" b="1" dirty="0">
                  <a:solidFill>
                    <a:schemeClr val="bg1"/>
                  </a:solidFill>
                </a:rPr>
                <a:t>Deep Learning</a:t>
              </a:r>
            </a:p>
            <a:p>
              <a:pPr algn="ctr"/>
              <a:r>
                <a:rPr lang="en-US" sz="922" dirty="0">
                  <a:solidFill>
                    <a:schemeClr val="bg1"/>
                  </a:solidFill>
                </a:rPr>
                <a:t>with multilayered </a:t>
              </a:r>
            </a:p>
            <a:p>
              <a:pPr algn="ctr"/>
              <a:r>
                <a:rPr lang="en-US" sz="922" dirty="0">
                  <a:solidFill>
                    <a:schemeClr val="bg1"/>
                  </a:solidFill>
                </a:rPr>
                <a:t>neural networks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203227-45E7-6F4D-8637-AC31A7C30506}"/>
                </a:ext>
              </a:extLst>
            </p:cNvPr>
            <p:cNvSpPr/>
            <p:nvPr/>
          </p:nvSpPr>
          <p:spPr>
            <a:xfrm>
              <a:off x="6881906" y="1301109"/>
              <a:ext cx="2447725" cy="182640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1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9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89902E-44A3-B145-A75E-D74418857BD4}"/>
                </a:ext>
              </a:extLst>
            </p:cNvPr>
            <p:cNvSpPr/>
            <p:nvPr/>
          </p:nvSpPr>
          <p:spPr>
            <a:xfrm>
              <a:off x="7120570" y="1381399"/>
              <a:ext cx="2005435" cy="1227042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1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4" dirty="0"/>
            </a:p>
            <a:p>
              <a:pPr algn="ctr">
                <a:defRPr/>
              </a:pPr>
              <a:endParaRPr lang="en-US" sz="1014" dirty="0"/>
            </a:p>
            <a:p>
              <a:pPr algn="ctr">
                <a:defRPr/>
              </a:pPr>
              <a:endParaRPr lang="en-US" sz="1014" dirty="0"/>
            </a:p>
            <a:p>
              <a:pPr algn="ctr">
                <a:defRPr/>
              </a:pPr>
              <a:endParaRPr lang="en-US" sz="1014" dirty="0"/>
            </a:p>
            <a:p>
              <a:pPr algn="ctr">
                <a:defRPr/>
              </a:pPr>
              <a:r>
                <a:rPr lang="en-US" sz="1014" dirty="0"/>
                <a:t>Transformers</a:t>
              </a:r>
            </a:p>
            <a:p>
              <a:pPr algn="ctr">
                <a:defRPr/>
              </a:pPr>
              <a:r>
                <a:rPr lang="en-US" sz="1014" dirty="0"/>
                <a:t>/ LLMs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93A7AD-0C6F-AE42-ADA1-AA6C0313C43F}"/>
                </a:ext>
              </a:extLst>
            </p:cNvPr>
            <p:cNvSpPr/>
            <p:nvPr/>
          </p:nvSpPr>
          <p:spPr>
            <a:xfrm>
              <a:off x="7238188" y="1667343"/>
              <a:ext cx="737258" cy="4254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1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4" dirty="0"/>
                <a:t>GPT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A30AB9-2800-A04C-8291-6F9BE38D647A}"/>
                </a:ext>
              </a:extLst>
            </p:cNvPr>
            <p:cNvSpPr txBox="1"/>
            <p:nvPr/>
          </p:nvSpPr>
          <p:spPr>
            <a:xfrm>
              <a:off x="7613549" y="2713611"/>
              <a:ext cx="1011726" cy="3424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106" dirty="0">
                  <a:solidFill>
                    <a:schemeClr val="bg1"/>
                  </a:solidFill>
                </a:rPr>
                <a:t>Foundation Models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814231-E9F7-CC4D-8DEE-1D2E78038BAC}"/>
                </a:ext>
              </a:extLst>
            </p:cNvPr>
            <p:cNvSpPr/>
            <p:nvPr/>
          </p:nvSpPr>
          <p:spPr>
            <a:xfrm>
              <a:off x="8075062" y="1667342"/>
              <a:ext cx="883943" cy="393658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1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4" dirty="0"/>
                <a:t>BERT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30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3B43-B7BA-0C45-A3B9-69716F33F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714" y="417749"/>
            <a:ext cx="8208572" cy="829829"/>
          </a:xfrm>
        </p:spPr>
        <p:txBody>
          <a:bodyPr vert="horz" lIns="76200" tIns="38100" rIns="76200" bIns="38100" rtlCol="0" anchor="ctr">
            <a:noAutofit/>
          </a:bodyPr>
          <a:lstStyle/>
          <a:p>
            <a:pPr algn="l" defTabSz="476226"/>
            <a:r>
              <a:rPr lang="en-US" sz="2667" dirty="0">
                <a:solidFill>
                  <a:srgbClr val="FF0000"/>
                </a:solidFill>
              </a:rPr>
              <a:t>Text</a:t>
            </a:r>
            <a:br>
              <a:rPr lang="en-US" sz="2306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306" dirty="0">
                <a:solidFill>
                  <a:schemeClr val="tx1"/>
                </a:solidFill>
              </a:rPr>
              <a:t>Four examples below chosen as very easy to use and ‘free’ </a:t>
            </a:r>
            <a:br>
              <a:rPr lang="en-US" sz="2306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(in exchange of your data)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584F9-81DE-C448-AC67-C5B445AA2676}"/>
              </a:ext>
            </a:extLst>
          </p:cNvPr>
          <p:cNvSpPr txBox="1"/>
          <p:nvPr/>
        </p:nvSpPr>
        <p:spPr>
          <a:xfrm>
            <a:off x="467714" y="1605206"/>
            <a:ext cx="8208572" cy="145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9" dirty="0" err="1"/>
              <a:t>OpenAI</a:t>
            </a:r>
            <a:r>
              <a:rPr lang="en-US" sz="1109" dirty="0"/>
              <a:t>: </a:t>
            </a:r>
            <a:r>
              <a:rPr lang="en-US" sz="1109" dirty="0">
                <a:hlinkClick r:id="rId2"/>
              </a:rPr>
              <a:t>https://openai.com/dall-e-2</a:t>
            </a:r>
            <a:r>
              <a:rPr lang="en-US" sz="1109" dirty="0"/>
              <a:t> (see previous page, links to </a:t>
            </a:r>
            <a:r>
              <a:rPr lang="en-US" sz="1109" b="1" dirty="0" err="1"/>
              <a:t>ChatGPT</a:t>
            </a:r>
            <a:r>
              <a:rPr lang="en-US" sz="1109" dirty="0"/>
              <a:t>), and also here: </a:t>
            </a:r>
            <a:r>
              <a:rPr lang="en-US" sz="1109" dirty="0">
                <a:hlinkClick r:id="rId3"/>
              </a:rPr>
              <a:t>https://chat.openai.com</a:t>
            </a:r>
            <a:r>
              <a:rPr lang="en-US" sz="1109" dirty="0"/>
              <a:t> </a:t>
            </a:r>
          </a:p>
          <a:p>
            <a:pPr marL="228600" indent="-228600">
              <a:buFont typeface="+mj-lt"/>
              <a:buAutoNum type="arabicPeriod"/>
            </a:pPr>
            <a:endParaRPr lang="en-US" sz="1109" dirty="0"/>
          </a:p>
          <a:p>
            <a:pPr marL="228600" indent="-228600">
              <a:buFont typeface="+mj-lt"/>
              <a:buAutoNum type="arabicPeriod"/>
            </a:pPr>
            <a:r>
              <a:rPr lang="en-US" sz="1109" dirty="0"/>
              <a:t>Bing (using Microsoft Edge): </a:t>
            </a:r>
            <a:r>
              <a:rPr lang="en-GB" sz="1109" dirty="0">
                <a:hlinkClick r:id="rId4"/>
              </a:rPr>
              <a:t>The New Bing</a:t>
            </a:r>
            <a:r>
              <a:rPr lang="en-GB" sz="1109" dirty="0"/>
              <a:t> (</a:t>
            </a:r>
            <a:r>
              <a:rPr lang="en-GB" sz="1109" dirty="0">
                <a:hlinkClick r:id="rId5"/>
              </a:rPr>
              <a:t>www.bing.com/new</a:t>
            </a:r>
            <a:r>
              <a:rPr lang="en-GB" sz="1109" dirty="0"/>
              <a:t>)</a:t>
            </a:r>
            <a:endParaRPr lang="en-US" sz="1109" dirty="0"/>
          </a:p>
          <a:p>
            <a:pPr marL="228600" indent="-228600">
              <a:buFont typeface="+mj-lt"/>
              <a:buAutoNum type="arabicPeriod"/>
            </a:pPr>
            <a:endParaRPr lang="en-US" sz="1109" dirty="0"/>
          </a:p>
          <a:p>
            <a:pPr marL="228600" indent="-228600">
              <a:buFont typeface="+mj-lt"/>
              <a:buAutoNum type="arabicPeriod"/>
            </a:pPr>
            <a:r>
              <a:rPr lang="en-US" sz="1109" dirty="0"/>
              <a:t>Bard (google): </a:t>
            </a:r>
            <a:r>
              <a:rPr lang="en-US" sz="1109" dirty="0">
                <a:hlinkClick r:id="rId6"/>
              </a:rPr>
              <a:t>https://bard.google.com/chat</a:t>
            </a:r>
            <a:endParaRPr lang="en-US" sz="1109" dirty="0"/>
          </a:p>
          <a:p>
            <a:pPr marL="228600" indent="-228600">
              <a:buFont typeface="+mj-lt"/>
              <a:buAutoNum type="arabicPeriod"/>
            </a:pPr>
            <a:endParaRPr lang="en-US" sz="1109" dirty="0"/>
          </a:p>
          <a:p>
            <a:pPr marL="228600" indent="-228600">
              <a:buFont typeface="+mj-lt"/>
              <a:buAutoNum type="arabicPeriod"/>
            </a:pPr>
            <a:r>
              <a:rPr lang="en-US" sz="1109" dirty="0"/>
              <a:t>Claude (Anthropic): </a:t>
            </a:r>
            <a:r>
              <a:rPr lang="en-US" sz="1109" dirty="0">
                <a:hlinkClick r:id="rId7"/>
              </a:rPr>
              <a:t>https://claude.ai/login?returnTo=%2F</a:t>
            </a:r>
            <a:endParaRPr lang="en-US" sz="1109" dirty="0"/>
          </a:p>
          <a:p>
            <a:endParaRPr lang="en-US" sz="1109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29353-4C55-4240-8502-94BF9B6BE6F8}"/>
              </a:ext>
            </a:extLst>
          </p:cNvPr>
          <p:cNvSpPr txBox="1"/>
          <p:nvPr/>
        </p:nvSpPr>
        <p:spPr>
          <a:xfrm>
            <a:off x="4999790" y="3916948"/>
            <a:ext cx="184731" cy="263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0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80F2C-8699-AC4B-A6A8-A6DDCD2F35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21" y="2308634"/>
            <a:ext cx="3139796" cy="23548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3C5A17-1178-B64D-B060-3AB850BAF7F3}"/>
              </a:ext>
            </a:extLst>
          </p:cNvPr>
          <p:cNvSpPr/>
          <p:nvPr/>
        </p:nvSpPr>
        <p:spPr>
          <a:xfrm>
            <a:off x="5098509" y="4878505"/>
            <a:ext cx="3400290" cy="263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9" dirty="0">
                <a:hlinkClick r:id="rId9"/>
              </a:rPr>
              <a:t>https://www.turing.com/resources/generative-ai-tools</a:t>
            </a:r>
            <a:r>
              <a:rPr lang="en-US" sz="1109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3B43-B7BA-0C45-A3B9-69716F33F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158" y="206765"/>
            <a:ext cx="8545209" cy="829829"/>
          </a:xfrm>
        </p:spPr>
        <p:txBody>
          <a:bodyPr>
            <a:noAutofit/>
          </a:bodyPr>
          <a:lstStyle/>
          <a:p>
            <a:pPr algn="l" defTabSz="476226"/>
            <a:r>
              <a:rPr lang="en-US" sz="2306" dirty="0">
                <a:solidFill>
                  <a:srgbClr val="FF0000"/>
                </a:solidFill>
              </a:rPr>
              <a:t>Images and videos</a:t>
            </a:r>
            <a:br>
              <a:rPr lang="en-US" sz="2306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306" dirty="0">
                <a:solidFill>
                  <a:schemeClr val="tx1"/>
                </a:solidFill>
              </a:rPr>
              <a:t>Two examples below chosen as very easy to use and with ‘free credits’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584F9-81DE-C448-AC67-C5B445AA2676}"/>
              </a:ext>
            </a:extLst>
          </p:cNvPr>
          <p:cNvSpPr txBox="1"/>
          <p:nvPr/>
        </p:nvSpPr>
        <p:spPr>
          <a:xfrm>
            <a:off x="441158" y="1191600"/>
            <a:ext cx="5838458" cy="263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9" dirty="0" err="1"/>
              <a:t>OpenAI</a:t>
            </a:r>
            <a:r>
              <a:rPr lang="en-US" sz="1109" dirty="0"/>
              <a:t>: </a:t>
            </a:r>
            <a:r>
              <a:rPr lang="en-US" sz="1109" dirty="0">
                <a:hlinkClick r:id="rId2"/>
              </a:rPr>
              <a:t>https://openai.com/dall-e-2</a:t>
            </a:r>
            <a:r>
              <a:rPr lang="en-US" sz="1109" dirty="0"/>
              <a:t> (also link for </a:t>
            </a:r>
            <a:r>
              <a:rPr lang="en-US" sz="1109" dirty="0" err="1"/>
              <a:t>ChatGPT</a:t>
            </a:r>
            <a:r>
              <a:rPr lang="en-US" sz="1109" dirty="0"/>
              <a:t> if you have not already signed up to it)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4CB55C-623B-D34D-B680-9722D3ADCC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54" y="1751858"/>
            <a:ext cx="3627190" cy="3056414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F173AD-3F62-5F4C-BBA3-275C6B97C51A}"/>
              </a:ext>
            </a:extLst>
          </p:cNvPr>
          <p:cNvSpPr txBox="1"/>
          <p:nvPr/>
        </p:nvSpPr>
        <p:spPr>
          <a:xfrm>
            <a:off x="4457637" y="1764632"/>
            <a:ext cx="4766573" cy="305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9" dirty="0" err="1"/>
              <a:t>Haygen</a:t>
            </a:r>
            <a:r>
              <a:rPr lang="en-US" sz="1109" dirty="0"/>
              <a:t>: </a:t>
            </a:r>
            <a:r>
              <a:rPr lang="en-US" sz="1109" dirty="0">
                <a:hlinkClick r:id="rId4"/>
              </a:rPr>
              <a:t>https://app.heygen.com/home</a:t>
            </a:r>
            <a:endParaRPr lang="en-US" sz="1109" dirty="0"/>
          </a:p>
          <a:p>
            <a:endParaRPr lang="en-US" sz="1109" dirty="0"/>
          </a:p>
          <a:p>
            <a:r>
              <a:rPr lang="en-US" sz="1109" dirty="0"/>
              <a:t>Uploading your picture or using one of theirs,</a:t>
            </a:r>
          </a:p>
          <a:p>
            <a:r>
              <a:rPr lang="en-US" sz="1109" dirty="0"/>
              <a:t>You can write a text – and if over 30 seconds you can </a:t>
            </a:r>
          </a:p>
          <a:p>
            <a:r>
              <a:rPr lang="en-US" sz="1109" dirty="0"/>
              <a:t>Get it translated into other languages.</a:t>
            </a:r>
          </a:p>
          <a:p>
            <a:endParaRPr lang="en-US" sz="1109" dirty="0"/>
          </a:p>
          <a:p>
            <a:r>
              <a:rPr lang="en-US" sz="1109" dirty="0"/>
              <a:t>Example: Birthday message I produced with two different</a:t>
            </a:r>
          </a:p>
          <a:p>
            <a:r>
              <a:rPr lang="en-US" sz="1109" dirty="0"/>
              <a:t>Images and in two different languages:</a:t>
            </a:r>
          </a:p>
          <a:p>
            <a:endParaRPr lang="en-US" sz="1167" dirty="0"/>
          </a:p>
          <a:p>
            <a:r>
              <a:rPr lang="en-US" sz="1167" dirty="0">
                <a:hlinkClick r:id="rId5"/>
              </a:rPr>
              <a:t>https://app.heygen.com/share/01c00059b31a41e29e4cdc25acd7292d</a:t>
            </a:r>
            <a:r>
              <a:rPr lang="en-US" sz="1167" dirty="0"/>
              <a:t> </a:t>
            </a:r>
          </a:p>
          <a:p>
            <a:endParaRPr lang="en-US" sz="1167" dirty="0"/>
          </a:p>
          <a:p>
            <a:r>
              <a:rPr lang="en-US" sz="1167" dirty="0">
                <a:hlinkClick r:id="rId6"/>
              </a:rPr>
              <a:t>https://app.heygen.com/share/428214b6c7c34597922dbc3c28ace2b3</a:t>
            </a:r>
            <a:endParaRPr lang="en-US" sz="1167" dirty="0"/>
          </a:p>
          <a:p>
            <a:endParaRPr lang="en-US" sz="1167" dirty="0"/>
          </a:p>
          <a:p>
            <a:r>
              <a:rPr lang="en-US" sz="1167" dirty="0">
                <a:hlinkClick r:id="rId7"/>
              </a:rPr>
              <a:t>https://app.heygen.com/video-translate/share/eaae8994ab0d43f68bd0c780ee39395b</a:t>
            </a:r>
            <a:r>
              <a:rPr lang="en-US" sz="1167" dirty="0"/>
              <a:t> </a:t>
            </a:r>
          </a:p>
          <a:p>
            <a:endParaRPr lang="en-US" sz="1109" dirty="0"/>
          </a:p>
          <a:p>
            <a:endParaRPr lang="en-US" sz="1109" dirty="0"/>
          </a:p>
        </p:txBody>
      </p:sp>
    </p:spTree>
    <p:extLst>
      <p:ext uri="{BB962C8B-B14F-4D97-AF65-F5344CB8AC3E}">
        <p14:creationId xmlns:p14="http://schemas.microsoft.com/office/powerpoint/2010/main" val="279748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3B43-B7BA-0C45-A3B9-69716F33F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415" y="87724"/>
            <a:ext cx="7452188" cy="829829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‘Pre-GPT’, I deployed AI (BERT) with an aim to </a:t>
            </a:r>
            <a:r>
              <a:rPr lang="en-US" sz="2000" dirty="0" err="1">
                <a:solidFill>
                  <a:srgbClr val="C00000"/>
                </a:solidFill>
              </a:rPr>
              <a:t>democratise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Education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54ADE3-CF0A-564E-A65D-6B9D0F7CD61D}"/>
              </a:ext>
            </a:extLst>
          </p:cNvPr>
          <p:cNvSpPr/>
          <p:nvPr/>
        </p:nvSpPr>
        <p:spPr>
          <a:xfrm>
            <a:off x="126717" y="4949853"/>
            <a:ext cx="6539687" cy="2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6" dirty="0">
                <a:solidFill>
                  <a:srgbClr val="000000"/>
                </a:solidFill>
                <a:latin typeface="Arial" panose="020B0604020202020204" pitchFamily="34" charset="0"/>
              </a:rPr>
              <a:t>Fischer (2023): </a:t>
            </a:r>
            <a:r>
              <a:rPr lang="en-GB" sz="1106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https://doi.org/10.1177/20438869231178844</a:t>
            </a:r>
            <a:endParaRPr lang="en-US" sz="1294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EE1A2-DA60-1342-8FD0-E50DE6C615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68" y="1096682"/>
            <a:ext cx="7735735" cy="31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98A6C-1C04-7541-A86F-889D689440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071" y="1321431"/>
            <a:ext cx="3370741" cy="2227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093C3-C5EA-CC45-BA7E-63B3F91793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486" y="1416044"/>
            <a:ext cx="3266459" cy="223124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9AE740-B810-0E44-8348-55A86D91DB82}"/>
              </a:ext>
            </a:extLst>
          </p:cNvPr>
          <p:cNvGraphicFramePr>
            <a:graphicFrameLocks noGrp="1"/>
          </p:cNvGraphicFramePr>
          <p:nvPr/>
        </p:nvGraphicFramePr>
        <p:xfrm>
          <a:off x="1472984" y="3938563"/>
          <a:ext cx="6059824" cy="727182"/>
        </p:xfrm>
        <a:graphic>
          <a:graphicData uri="http://schemas.openxmlformats.org/drawingml/2006/table">
            <a:tbl>
              <a:tblPr/>
              <a:tblGrid>
                <a:gridCol w="1514956">
                  <a:extLst>
                    <a:ext uri="{9D8B030D-6E8A-4147-A177-3AD203B41FA5}">
                      <a16:colId xmlns:a16="http://schemas.microsoft.com/office/drawing/2014/main" val="85962849"/>
                    </a:ext>
                  </a:extLst>
                </a:gridCol>
                <a:gridCol w="1514956">
                  <a:extLst>
                    <a:ext uri="{9D8B030D-6E8A-4147-A177-3AD203B41FA5}">
                      <a16:colId xmlns:a16="http://schemas.microsoft.com/office/drawing/2014/main" val="2915088312"/>
                    </a:ext>
                  </a:extLst>
                </a:gridCol>
                <a:gridCol w="1514956">
                  <a:extLst>
                    <a:ext uri="{9D8B030D-6E8A-4147-A177-3AD203B41FA5}">
                      <a16:colId xmlns:a16="http://schemas.microsoft.com/office/drawing/2014/main" val="3946270834"/>
                    </a:ext>
                  </a:extLst>
                </a:gridCol>
                <a:gridCol w="1514956">
                  <a:extLst>
                    <a:ext uri="{9D8B030D-6E8A-4147-A177-3AD203B41FA5}">
                      <a16:colId xmlns:a16="http://schemas.microsoft.com/office/drawing/2014/main" val="2444255100"/>
                    </a:ext>
                  </a:extLst>
                </a:gridCol>
              </a:tblGrid>
              <a:tr h="2423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>
                          <a:effectLst/>
                        </a:rPr>
                        <a:t>ISSN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>
                          <a:effectLst/>
                        </a:rPr>
                        <a:t>Field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>
                          <a:effectLst/>
                        </a:rPr>
                        <a:t>Journal Title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>
                          <a:effectLst/>
                        </a:rPr>
                        <a:t>AJG 2021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946675"/>
                  </a:ext>
                </a:extLst>
              </a:tr>
              <a:tr h="2423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>
                          <a:effectLst/>
                        </a:rPr>
                        <a:t>1846-3363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>
                          <a:effectLst/>
                        </a:rPr>
                        <a:t>ETHICS-CSR-MAN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dirty="0">
                          <a:effectLst/>
                        </a:rPr>
                        <a:t>management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>
                          <a:effectLst/>
                        </a:rPr>
                        <a:t>1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437417"/>
                  </a:ext>
                </a:extLst>
              </a:tr>
              <a:tr h="2423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>
                          <a:effectLst/>
                        </a:rPr>
                        <a:t>1526-548X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>
                          <a:effectLst/>
                        </a:rPr>
                        <a:t>MKT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>
                          <a:effectLst/>
                        </a:rPr>
                        <a:t>marketing science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dirty="0">
                          <a:effectLst/>
                        </a:rPr>
                        <a:t>4*</a:t>
                      </a:r>
                    </a:p>
                  </a:txBody>
                  <a:tcPr marL="84311" marR="84311" marT="42156" marB="42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8436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CDEC748-7183-3542-977F-A1E60E76AA0C}"/>
              </a:ext>
            </a:extLst>
          </p:cNvPr>
          <p:cNvSpPr/>
          <p:nvPr/>
        </p:nvSpPr>
        <p:spPr>
          <a:xfrm>
            <a:off x="1268071" y="216017"/>
            <a:ext cx="7160705" cy="68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91" b="1" dirty="0"/>
              <a:t>Grammar suggestions, readability scores, </a:t>
            </a:r>
            <a:r>
              <a:rPr lang="en-US" sz="1291" b="1" dirty="0" err="1"/>
              <a:t>visualisations</a:t>
            </a:r>
            <a:r>
              <a:rPr lang="en-US" sz="1291" b="1" dirty="0"/>
              <a:t> </a:t>
            </a:r>
          </a:p>
          <a:p>
            <a:r>
              <a:rPr lang="en-US" sz="1291" b="1" dirty="0"/>
              <a:t>(below argumentative zoning and summary of strengths and weaknesses of writing in a spider graph), </a:t>
            </a:r>
          </a:p>
          <a:p>
            <a:r>
              <a:rPr lang="en-US" sz="1291" b="1" dirty="0"/>
              <a:t>CABS quality of refs, also sentiment analysis etc.</a:t>
            </a:r>
            <a:endParaRPr lang="en-US" sz="1291" dirty="0"/>
          </a:p>
        </p:txBody>
      </p:sp>
    </p:spTree>
    <p:extLst>
      <p:ext uri="{BB962C8B-B14F-4D97-AF65-F5344CB8AC3E}">
        <p14:creationId xmlns:p14="http://schemas.microsoft.com/office/powerpoint/2010/main" val="3111783014"/>
      </p:ext>
    </p:extLst>
  </p:cSld>
  <p:clrMapOvr>
    <a:masterClrMapping/>
  </p:clrMapOvr>
</p:sld>
</file>

<file path=ppt/theme/theme1.xml><?xml version="1.0" encoding="utf-8"?>
<a:theme xmlns:a="http://schemas.openxmlformats.org/drawingml/2006/main" name="WBS_Sep_201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BS_Sep_201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1" id="{7D914080-C551-0349-8C55-B31A144ECC98}" vid="{52C5D207-63DB-1F49-A403-311896B4D8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C767501B0E149A6D53CC0F488FC5C" ma:contentTypeVersion="18" ma:contentTypeDescription="Create a new document." ma:contentTypeScope="" ma:versionID="6d4ba5804a19ef02d0c9ff10f07957c2">
  <xsd:schema xmlns:xsd="http://www.w3.org/2001/XMLSchema" xmlns:xs="http://www.w3.org/2001/XMLSchema" xmlns:p="http://schemas.microsoft.com/office/2006/metadata/properties" xmlns:ns1="http://schemas.microsoft.com/sharepoint/v3" xmlns:ns2="502ee438-2661-4d9e-a193-27906ee15fd4" xmlns:ns3="4bf4a89e-34bc-46f7-af10-719970c5cb79" targetNamespace="http://schemas.microsoft.com/office/2006/metadata/properties" ma:root="true" ma:fieldsID="c84058fae97086b8b533dcfc95d89f79" ns1:_="" ns2:_="" ns3:_="">
    <xsd:import namespace="http://schemas.microsoft.com/sharepoint/v3"/>
    <xsd:import namespace="502ee438-2661-4d9e-a193-27906ee15fd4"/>
    <xsd:import namespace="4bf4a89e-34bc-46f7-af10-719970c5cb79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ee438-2661-4d9e-a193-27906ee15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deb8a38-0da8-4941-a5b8-32f4a7a03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4a89e-34bc-46f7-af10-719970c5cb7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d0d0621-4253-4385-a54f-f2d091c6d5a3}" ma:internalName="TaxCatchAll" ma:showField="CatchAllData" ma:web="4bf4a89e-34bc-46f7-af10-719970c5cb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bf4a89e-34bc-46f7-af10-719970c5cb79" xsi:nil="true"/>
    <_ip_UnifiedCompliancePolicyProperties xmlns="http://schemas.microsoft.com/sharepoint/v3" xsi:nil="true"/>
    <lcf76f155ced4ddcb4097134ff3c332f xmlns="502ee438-2661-4d9e-a193-27906ee15f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BA25E2-4129-4E56-A7A0-04083B68D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2ee438-2661-4d9e-a193-27906ee15fd4"/>
    <ds:schemaRef ds:uri="4bf4a89e-34bc-46f7-af10-719970c5cb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84AC69-90BE-405C-9133-C971EE336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AE039B-17BB-4D06-8605-045DC4C8A76C}">
  <ds:schemaRefs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2006/metadata/properties"/>
    <ds:schemaRef ds:uri="http://purl.org/dc/dcmitype/"/>
    <ds:schemaRef ds:uri="http://schemas.microsoft.com/office/infopath/2007/PartnerControls"/>
    <ds:schemaRef ds:uri="4bf4a89e-34bc-46f7-af10-719970c5cb79"/>
    <ds:schemaRef ds:uri="502ee438-2661-4d9e-a193-27906ee15fd4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WBS-New-Brand-PowerPoint-template-2017-4_3</Template>
  <TotalTime>16667</TotalTime>
  <Words>1773</Words>
  <Application>Microsoft Macintosh PowerPoint</Application>
  <PresentationFormat>On-screen Show (16:10)</PresentationFormat>
  <Paragraphs>231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Rounded MT Bold</vt:lpstr>
      <vt:lpstr>Calibri</vt:lpstr>
      <vt:lpstr>Symbol</vt:lpstr>
      <vt:lpstr>Times New Roman</vt:lpstr>
      <vt:lpstr>WBS_Sep_2017</vt:lpstr>
      <vt:lpstr> in education  January 2024 </vt:lpstr>
      <vt:lpstr>PowerPoint Presentation</vt:lpstr>
      <vt:lpstr>Some links</vt:lpstr>
      <vt:lpstr>More links</vt:lpstr>
      <vt:lpstr>There is no single AI,  we are using AI as an umbrella term.  Similarly, we are not specific on generative AI (GenAI). </vt:lpstr>
      <vt:lpstr>Text Four examples below chosen as very easy to use and ‘free’  (in exchange of your data)</vt:lpstr>
      <vt:lpstr>Images and videos Two examples below chosen as very easy to use and with ‘free credits’</vt:lpstr>
      <vt:lpstr>‘Pre-GPT’, I deployed AI (BERT) with an aim to democratise Education</vt:lpstr>
      <vt:lpstr>PowerPoint Presentation</vt:lpstr>
      <vt:lpstr>PowerPoint Presentation</vt:lpstr>
      <vt:lpstr>Personalised learning integrated into the classroom:  Learner-facing AI for augmented formative feedback</vt:lpstr>
      <vt:lpstr>PowerPoint Presentation</vt:lpstr>
      <vt:lpstr>PowerPoint Presentation</vt:lpstr>
      <vt:lpstr>Evolving student reaction following the introduction of various student-facing initiatives in the classroom </vt:lpstr>
      <vt:lpstr>Paradoxical tensions of identity that influence AI adoption in the classroom</vt:lpstr>
      <vt:lpstr>PowerPoint Presentation</vt:lpstr>
      <vt:lpstr>That was my first ‘Pearl of practical wisdom’ – Reminder, a call for your AI work (Pearls of practical wisdom and short case studies): </vt:lpstr>
      <vt:lpstr>Before I move to the second ‘Pearl of Practical Wisdom’: All our resources from  an interdisciplinary student and staff group that reviewed Opportunities and Risks of AI can be found here: https://warwick.ac.uk/fac/cross_fac/academy/activities/learningcircles/future-of-learning/ </vt:lpstr>
      <vt:lpstr>Example Assessment</vt:lpstr>
      <vt:lpstr>Employing a sensemaking lens to interpret students' and educators' perceptions of students’ use of generative AI  (when being asked to use GenAI) </vt:lpstr>
      <vt:lpstr>Employing a sensemaking lens to interpret students' and educators' perceptions of students’ use of generative AI (when being asked to use GenAI) </vt:lpstr>
      <vt:lpstr>Questions and Discussion.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Mareike Mohlmann</dc:creator>
  <cp:lastModifiedBy>Fischer, Isabel</cp:lastModifiedBy>
  <cp:revision>741</cp:revision>
  <cp:lastPrinted>2023-06-22T18:38:37Z</cp:lastPrinted>
  <dcterms:created xsi:type="dcterms:W3CDTF">2017-11-22T12:19:36Z</dcterms:created>
  <dcterms:modified xsi:type="dcterms:W3CDTF">2024-01-13T20:04:00Z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0x010100846C767501B0E149A6D53CC0F488FC5C</vt:lpwstr>
  </property>
</Properties>
</file>